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sldIdLst>
    <p:sldId id="560" r:id="rId4"/>
    <p:sldId id="396" r:id="rId5"/>
    <p:sldId id="594" r:id="rId6"/>
    <p:sldId id="367" r:id="rId7"/>
    <p:sldId id="595" r:id="rId8"/>
    <p:sldId id="596" r:id="rId9"/>
    <p:sldId id="597" r:id="rId10"/>
    <p:sldId id="601" r:id="rId11"/>
    <p:sldId id="602" r:id="rId12"/>
    <p:sldId id="599" r:id="rId13"/>
    <p:sldId id="603" r:id="rId14"/>
    <p:sldId id="598" r:id="rId15"/>
    <p:sldId id="398" r:id="rId16"/>
    <p:sldId id="630" r:id="rId17"/>
    <p:sldId id="399" r:id="rId18"/>
    <p:sldId id="369" r:id="rId19"/>
    <p:sldId id="626" r:id="rId20"/>
    <p:sldId id="628" r:id="rId21"/>
    <p:sldId id="627" r:id="rId22"/>
    <p:sldId id="632" r:id="rId23"/>
    <p:sldId id="605" r:id="rId24"/>
    <p:sldId id="606" r:id="rId25"/>
    <p:sldId id="625" r:id="rId26"/>
    <p:sldId id="609" r:id="rId27"/>
    <p:sldId id="618" r:id="rId28"/>
    <p:sldId id="629" r:id="rId29"/>
    <p:sldId id="620" r:id="rId30"/>
    <p:sldId id="621" r:id="rId31"/>
    <p:sldId id="624" r:id="rId32"/>
    <p:sldId id="622" r:id="rId33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30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44B"/>
    <a:srgbClr val="FF0000"/>
    <a:srgbClr val="3333FF"/>
    <a:srgbClr val="FFCCFF"/>
    <a:srgbClr val="CC99FF"/>
    <a:srgbClr val="00FFFF"/>
    <a:srgbClr val="FFFF00"/>
    <a:srgbClr val="FF66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4"/>
    <p:restoredTop sz="91133"/>
  </p:normalViewPr>
  <p:slideViewPr>
    <p:cSldViewPr showGuides="1">
      <p:cViewPr varScale="1">
        <p:scale>
          <a:sx n="78" d="100"/>
          <a:sy n="78" d="100"/>
        </p:scale>
        <p:origin x="1920" y="48"/>
      </p:cViewPr>
      <p:guideLst>
        <p:guide orient="horz" pos="2074"/>
        <p:guide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71" y="2130425"/>
            <a:ext cx="777201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43" y="3886200"/>
            <a:ext cx="6400276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85" y="4406900"/>
            <a:ext cx="7772019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85" y="2906713"/>
            <a:ext cx="7772019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15" y="1825625"/>
            <a:ext cx="3885414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442" y="1825625"/>
            <a:ext cx="3886605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48" y="274638"/>
            <a:ext cx="822926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48" y="1535113"/>
            <a:ext cx="404021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48" y="2174875"/>
            <a:ext cx="404021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12" y="1535113"/>
            <a:ext cx="404140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12" y="2174875"/>
            <a:ext cx="404140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48" y="273050"/>
            <a:ext cx="3007832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629" y="273050"/>
            <a:ext cx="5111886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48" y="1435100"/>
            <a:ext cx="3007832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2020/4/8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078" y="4800600"/>
            <a:ext cx="5486972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078" y="612775"/>
            <a:ext cx="5486972" cy="4114800"/>
          </a:xfrm>
        </p:spPr>
        <p:txBody>
          <a:bodyPr vert="horz" wrap="square" lIns="121880" tIns="60940" rIns="121880" bIns="6094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078" y="5367338"/>
            <a:ext cx="5486972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357" y="366713"/>
            <a:ext cx="1970690" cy="5810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15" y="366713"/>
            <a:ext cx="5801329" cy="5810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9EBB2-9D07-46D4-8FEF-C6B788C3809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AD0B9-030A-465F-BC5F-C8DB5DEDB25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07462-51F7-4680-8AFA-E0EF814CCCC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0D2A-9486-406C-A894-8E015B3883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98F7-6A1F-4E55-8245-2820D54D384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F5C1-19C8-486E-BB11-7099EA6EEAB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E9F6D-5D96-4B31-8CC3-C104D0D2444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582D9-28F3-4B7A-B3D2-C7EFECB880A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6F957-C273-45B9-82C1-6F373210FE4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C48D3-090C-4D37-904F-FADC2AEFFF8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AAB0B-524E-4D93-92CE-4C29807C017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/>
              <a:t>2020/4/8</a:t>
            </a:fld>
            <a:endParaRPr lang="zh-CN" altLang="en-US" dirty="0"/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dirty="0"/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欧洲西部</a:t>
            </a: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>
            <a:grpSpLocks noChangeAspect="1"/>
          </p:cNvGrpSpPr>
          <p:nvPr/>
        </p:nvGrpSpPr>
        <p:grpSpPr bwMode="auto">
          <a:xfrm>
            <a:off x="646428" y="1280553"/>
            <a:ext cx="7948058" cy="4600714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8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endParaRPr>
            </a:p>
          </p:txBody>
        </p:sp>
      </p:grp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628715" y="366713"/>
            <a:ext cx="7886331" cy="1323975"/>
          </a:xfrm>
          <a:prstGeom prst="rect">
            <a:avLst/>
          </a:prstGeom>
          <a:noFill/>
          <a:ln w="9525">
            <a:noFill/>
          </a:ln>
        </p:spPr>
        <p:txBody>
          <a:bodyPr lIns="121880" tIns="60940" rIns="121880" bIns="60940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628715" y="1825625"/>
            <a:ext cx="7886331" cy="4351338"/>
          </a:xfrm>
          <a:prstGeom prst="rect">
            <a:avLst/>
          </a:prstGeom>
          <a:noFill/>
          <a:ln w="9525">
            <a:noFill/>
          </a:ln>
        </p:spPr>
        <p:txBody>
          <a:bodyPr lIns="121880" tIns="60940" rIns="121880" bIns="6094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b="0"/>
            </a:lvl1pPr>
          </a:lstStyle>
          <a:p>
            <a:pPr>
              <a:defRPr/>
            </a:pPr>
            <a:fld id="{B9954D67-322E-4BF7-8ED3-69742832CABA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亚洲及欧洲</a:t>
            </a:r>
          </a:p>
        </p:txBody>
      </p:sp>
      <p:pic>
        <p:nvPicPr>
          <p:cNvPr id="1034" name="Picture 11" descr="j0432678[1]">
            <a:hlinkClick r:id="" action="ppaction://hlinkshowjump?jump=lastslideviewed" highlightClick="1"/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2" descr="j0432680[1]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4" descr="卡通图片0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Relationship Id="rId5" Type="http://schemas.openxmlformats.org/officeDocument/2006/relationships/image" Target="../media/image45.jpe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7" name="图片 262146" descr="1200558917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" y="441325"/>
            <a:ext cx="3036570" cy="4590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40" y="1000125"/>
            <a:ext cx="3602355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" y="4991735"/>
            <a:ext cx="2778125" cy="1866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895" y="1257935"/>
            <a:ext cx="2357755" cy="2357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930" y="4622165"/>
            <a:ext cx="3323590" cy="2115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520" y="4197350"/>
            <a:ext cx="2660650" cy="2660650"/>
          </a:xfrm>
          <a:prstGeom prst="rect">
            <a:avLst/>
          </a:prstGeom>
        </p:spPr>
      </p:pic>
      <p:sp>
        <p:nvSpPr>
          <p:cNvPr id="279572" name="文本框 279571"/>
          <p:cNvSpPr txBox="1"/>
          <p:nvPr/>
        </p:nvSpPr>
        <p:spPr>
          <a:xfrm>
            <a:off x="1798638" y="3739833"/>
            <a:ext cx="7345362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你认识它们吗？你知道它们分布在世界什么地区吗？</a:t>
            </a:r>
            <a:endParaRPr lang="zh-CN" altLang="en-US" sz="2400" b="1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图片 2887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38" y="1439863"/>
            <a:ext cx="5915025" cy="443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8773" name="文本框 288772"/>
          <p:cNvSpPr txBox="1"/>
          <p:nvPr/>
        </p:nvSpPr>
        <p:spPr>
          <a:xfrm>
            <a:off x="250825" y="1844675"/>
            <a:ext cx="2447925" cy="32924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瑞典利用本国的优质铁矿石和廉价的水电，冶炼优质钢材，造船业、汽车和机器制造来等在国际上享有盛誉。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5" name="图片 273414"/>
          <p:cNvPicPr>
            <a:picLocks noChangeAspect="1"/>
          </p:cNvPicPr>
          <p:nvPr/>
        </p:nvPicPr>
        <p:blipFill>
          <a:blip r:embed="rId2"/>
          <a:srcRect b="10114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3416" name="文本框 273415"/>
          <p:cNvSpPr txBox="1"/>
          <p:nvPr/>
        </p:nvSpPr>
        <p:spPr>
          <a:xfrm>
            <a:off x="3995738" y="6308725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挪威午夜太阳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图片 259073" descr="斯堪的纳维亚山脉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723900"/>
            <a:ext cx="4052888" cy="2684463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59075" name="文本框 259074"/>
          <p:cNvSpPr txBox="1"/>
          <p:nvPr/>
        </p:nvSpPr>
        <p:spPr>
          <a:xfrm>
            <a:off x="611188" y="1196975"/>
            <a:ext cx="3886200" cy="19208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挪威的海洋渔业发达，人均水产品产量居世界首位，同时挪威拥有丰富的海上石油资源</a:t>
            </a:r>
            <a:endParaRPr lang="zh-CN" altLang="en-US" sz="2400" b="1"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259076" name="图片 259075"/>
          <p:cNvPicPr>
            <a:picLocks noChangeAspect="1"/>
          </p:cNvPicPr>
          <p:nvPr/>
        </p:nvPicPr>
        <p:blipFill>
          <a:blip r:embed="rId3"/>
          <a:srcRect b="4982"/>
          <a:stretch>
            <a:fillRect/>
          </a:stretch>
        </p:blipFill>
        <p:spPr>
          <a:xfrm>
            <a:off x="5105400" y="3454400"/>
            <a:ext cx="3997325" cy="340360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59077" name="图片 259076"/>
          <p:cNvPicPr>
            <a:picLocks noChangeAspect="1"/>
          </p:cNvPicPr>
          <p:nvPr/>
        </p:nvPicPr>
        <p:blipFill>
          <a:blip r:embed="rId4"/>
          <a:srcRect b="6026"/>
          <a:stretch>
            <a:fillRect/>
          </a:stretch>
        </p:blipFill>
        <p:spPr>
          <a:xfrm>
            <a:off x="76200" y="3463925"/>
            <a:ext cx="4968875" cy="33972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文本框 281601"/>
          <p:cNvSpPr txBox="1"/>
          <p:nvPr/>
        </p:nvSpPr>
        <p:spPr>
          <a:xfrm>
            <a:off x="-317" y="672783"/>
            <a:ext cx="8278812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欧洲西部各国的</a:t>
            </a:r>
            <a:r>
              <a:rPr lang="zh-CN" altLang="en-US" sz="2400" b="1" u="sng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面积均不大，且多人口很少、面积很小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“袖珍国”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</a:p>
        </p:txBody>
      </p:sp>
      <p:sp>
        <p:nvSpPr>
          <p:cNvPr id="281603" name="文本框 281602"/>
          <p:cNvSpPr txBox="1"/>
          <p:nvPr/>
        </p:nvSpPr>
        <p:spPr>
          <a:xfrm>
            <a:off x="142875" y="2060575"/>
            <a:ext cx="2700338" cy="3292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Tahoma" panose="020B060403050404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99"/>
                </a:solidFill>
                <a:latin typeface="Tahoma" panose="020B0604030504040204" pitchFamily="34" charset="0"/>
                <a:ea typeface="楷体_GB2312" pitchFamily="49" charset="-122"/>
              </a:rPr>
              <a:t>读图，看谁找到的“袖珍国”多，找得快。</a:t>
            </a:r>
          </a:p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安道尔、卢森堡、摩纳哥、梵蒂冈、圣马力诺、马耳他等等。</a:t>
            </a:r>
          </a:p>
        </p:txBody>
      </p:sp>
      <p:pic>
        <p:nvPicPr>
          <p:cNvPr id="281607" name="图片 281606" descr="7-31"/>
          <p:cNvPicPr>
            <a:picLocks noChangeAspect="1"/>
          </p:cNvPicPr>
          <p:nvPr/>
        </p:nvPicPr>
        <p:blipFill>
          <a:blip r:embed="rId3"/>
          <a:srcRect l="2641" t="4558" r="3621" b="3477"/>
          <a:stretch>
            <a:fillRect/>
          </a:stretch>
        </p:blipFill>
        <p:spPr>
          <a:xfrm>
            <a:off x="2843213" y="1536383"/>
            <a:ext cx="6121400" cy="4984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4538345" y="444500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110480" y="5073650"/>
            <a:ext cx="326390" cy="279400"/>
          </a:xfrm>
          <a:custGeom>
            <a:avLst/>
            <a:gdLst>
              <a:gd name="connisteX0" fmla="*/ 204143 w 326145"/>
              <a:gd name="connsiteY0" fmla="*/ 10006 h 279273"/>
              <a:gd name="connisteX1" fmla="*/ 134293 w 326145"/>
              <a:gd name="connsiteY1" fmla="*/ 3656 h 279273"/>
              <a:gd name="connisteX2" fmla="*/ 64443 w 326145"/>
              <a:gd name="connsiteY2" fmla="*/ 60806 h 279273"/>
              <a:gd name="connisteX3" fmla="*/ 19993 w 326145"/>
              <a:gd name="connsiteY3" fmla="*/ 130656 h 279273"/>
              <a:gd name="connisteX4" fmla="*/ 943 w 326145"/>
              <a:gd name="connsiteY4" fmla="*/ 200506 h 279273"/>
              <a:gd name="connisteX5" fmla="*/ 13643 w 326145"/>
              <a:gd name="connsiteY5" fmla="*/ 270356 h 279273"/>
              <a:gd name="connisteX6" fmla="*/ 83493 w 326145"/>
              <a:gd name="connsiteY6" fmla="*/ 276706 h 279273"/>
              <a:gd name="connisteX7" fmla="*/ 153343 w 326145"/>
              <a:gd name="connsiteY7" fmla="*/ 276706 h 279273"/>
              <a:gd name="connisteX8" fmla="*/ 229543 w 326145"/>
              <a:gd name="connsiteY8" fmla="*/ 251306 h 279273"/>
              <a:gd name="connisteX9" fmla="*/ 299393 w 326145"/>
              <a:gd name="connsiteY9" fmla="*/ 206856 h 279273"/>
              <a:gd name="connisteX10" fmla="*/ 318443 w 326145"/>
              <a:gd name="connsiteY10" fmla="*/ 137006 h 279273"/>
              <a:gd name="connisteX11" fmla="*/ 318443 w 326145"/>
              <a:gd name="connsiteY11" fmla="*/ 67156 h 279273"/>
              <a:gd name="connisteX12" fmla="*/ 242243 w 326145"/>
              <a:gd name="connsiteY12" fmla="*/ 48106 h 279273"/>
              <a:gd name="connisteX13" fmla="*/ 172393 w 326145"/>
              <a:gd name="connsiteY13" fmla="*/ 48106 h 279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26146" h="279274">
                <a:moveTo>
                  <a:pt x="204143" y="10006"/>
                </a:moveTo>
                <a:cubicBezTo>
                  <a:pt x="191443" y="7466"/>
                  <a:pt x="162233" y="-6504"/>
                  <a:pt x="134293" y="3656"/>
                </a:cubicBezTo>
                <a:cubicBezTo>
                  <a:pt x="106353" y="13816"/>
                  <a:pt x="87303" y="35406"/>
                  <a:pt x="64443" y="60806"/>
                </a:cubicBezTo>
                <a:cubicBezTo>
                  <a:pt x="41583" y="86206"/>
                  <a:pt x="32693" y="102716"/>
                  <a:pt x="19993" y="130656"/>
                </a:cubicBezTo>
                <a:cubicBezTo>
                  <a:pt x="7293" y="158596"/>
                  <a:pt x="2213" y="172566"/>
                  <a:pt x="943" y="200506"/>
                </a:cubicBezTo>
                <a:cubicBezTo>
                  <a:pt x="-327" y="228446"/>
                  <a:pt x="-2867" y="255116"/>
                  <a:pt x="13643" y="270356"/>
                </a:cubicBezTo>
                <a:cubicBezTo>
                  <a:pt x="30153" y="285596"/>
                  <a:pt x="55553" y="275436"/>
                  <a:pt x="83493" y="276706"/>
                </a:cubicBezTo>
                <a:cubicBezTo>
                  <a:pt x="111433" y="277976"/>
                  <a:pt x="124133" y="281786"/>
                  <a:pt x="153343" y="276706"/>
                </a:cubicBezTo>
                <a:cubicBezTo>
                  <a:pt x="182553" y="271626"/>
                  <a:pt x="200333" y="265276"/>
                  <a:pt x="229543" y="251306"/>
                </a:cubicBezTo>
                <a:cubicBezTo>
                  <a:pt x="258753" y="237336"/>
                  <a:pt x="281613" y="229716"/>
                  <a:pt x="299393" y="206856"/>
                </a:cubicBezTo>
                <a:cubicBezTo>
                  <a:pt x="317173" y="183996"/>
                  <a:pt x="314633" y="164946"/>
                  <a:pt x="318443" y="137006"/>
                </a:cubicBezTo>
                <a:cubicBezTo>
                  <a:pt x="322253" y="109066"/>
                  <a:pt x="333683" y="84936"/>
                  <a:pt x="318443" y="67156"/>
                </a:cubicBezTo>
                <a:cubicBezTo>
                  <a:pt x="303203" y="49376"/>
                  <a:pt x="271453" y="51916"/>
                  <a:pt x="242243" y="48106"/>
                </a:cubicBezTo>
                <a:cubicBezTo>
                  <a:pt x="213033" y="44296"/>
                  <a:pt x="185093" y="47471"/>
                  <a:pt x="172393" y="4810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034280" y="625475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060190" y="508635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538345" y="5156835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802505" y="5423535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1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1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2" grpId="0"/>
      <p:bldP spid="3" grpId="0" bldLvl="0" animBg="1"/>
      <p:bldP spid="4" grpId="0" bldLvl="0" animBg="1"/>
      <p:bldP spid="5" grpId="0" animBg="1"/>
      <p:bldP spid="6" grpId="0" bldLvl="0" animBg="1"/>
      <p:bldP spid="7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2767" y="3494"/>
            <a:ext cx="5831321" cy="6854506"/>
            <a:chOff x="611560" y="3494"/>
            <a:chExt cx="5831321" cy="685450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494"/>
              <a:ext cx="5831321" cy="6854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259632" y="5169567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/>
                <a:t>④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7505" y="22516"/>
            <a:ext cx="9036496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写一写：数字序号代表国家。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0002" y="846237"/>
            <a:ext cx="309399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①</a:t>
            </a:r>
            <a:r>
              <a:rPr lang="en-US" altLang="zh-CN" sz="3600" b="1" dirty="0"/>
              <a:t>_________</a:t>
            </a:r>
          </a:p>
          <a:p>
            <a:r>
              <a:rPr lang="zh-CN" altLang="en-US" sz="3600" b="1" dirty="0"/>
              <a:t>②</a:t>
            </a:r>
            <a:r>
              <a:rPr lang="en-US" altLang="zh-CN" sz="3600" b="1" dirty="0"/>
              <a:t>_________</a:t>
            </a:r>
          </a:p>
          <a:p>
            <a:r>
              <a:rPr lang="zh-CN" altLang="en-US" sz="3600" b="1" dirty="0"/>
              <a:t>③</a:t>
            </a:r>
            <a:r>
              <a:rPr lang="en-US" altLang="zh-CN" sz="3600" b="1" dirty="0"/>
              <a:t>_________</a:t>
            </a:r>
          </a:p>
          <a:p>
            <a:r>
              <a:rPr lang="zh-CN" altLang="en-US" sz="3600" b="1" dirty="0"/>
              <a:t>④</a:t>
            </a:r>
            <a:r>
              <a:rPr lang="en-US" altLang="zh-CN" sz="3600" b="1" dirty="0"/>
              <a:t>_________</a:t>
            </a:r>
          </a:p>
          <a:p>
            <a:r>
              <a:rPr lang="zh-CN" altLang="en-US" sz="3600" b="1" dirty="0"/>
              <a:t>⑤</a:t>
            </a:r>
            <a:r>
              <a:rPr lang="en-US" altLang="zh-CN" sz="3600" b="1" dirty="0"/>
              <a:t>_________</a:t>
            </a:r>
          </a:p>
          <a:p>
            <a:r>
              <a:rPr lang="zh-CN" altLang="en-US" sz="3600" b="1" dirty="0"/>
              <a:t>⑥</a:t>
            </a:r>
            <a:r>
              <a:rPr lang="en-US" altLang="zh-CN" sz="3600" b="1" dirty="0"/>
              <a:t>_________</a:t>
            </a:r>
          </a:p>
          <a:p>
            <a:endParaRPr lang="en-US" altLang="zh-CN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70667" y="73040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英国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0667" y="136350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法国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0667" y="188169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希腊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4334" y="239953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西班牙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0667" y="292468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挪威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70667" y="357102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瑞典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7" name="文本框 282626"/>
          <p:cNvSpPr txBox="1"/>
          <p:nvPr/>
        </p:nvSpPr>
        <p:spPr>
          <a:xfrm>
            <a:off x="346393" y="573405"/>
            <a:ext cx="741680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1.</a:t>
            </a:r>
            <a:r>
              <a:rPr lang="zh-CN" altLang="en-US" sz="40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海陆位置：</a:t>
            </a:r>
            <a:endParaRPr lang="zh-CN" altLang="en-US" sz="4000" b="1" dirty="0">
              <a:solidFill>
                <a:srgbClr val="0000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282628" name="文本框 282627"/>
          <p:cNvSpPr txBox="1"/>
          <p:nvPr/>
        </p:nvSpPr>
        <p:spPr>
          <a:xfrm>
            <a:off x="267335" y="1295400"/>
            <a:ext cx="250444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北临北冰洋，西临大西洋，南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与非洲隔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地中海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相望，东与亚洲相连。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东南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与亚洲隔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黑海、土耳其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海峡相望。</a:t>
            </a:r>
          </a:p>
        </p:txBody>
      </p:sp>
      <p:pic>
        <p:nvPicPr>
          <p:cNvPr id="282631" name="图片 282630" descr="7-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628775"/>
            <a:ext cx="6046788" cy="493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2632" name="椭圆 282631"/>
          <p:cNvSpPr/>
          <p:nvPr/>
        </p:nvSpPr>
        <p:spPr>
          <a:xfrm>
            <a:off x="5267325" y="3112135"/>
            <a:ext cx="701675" cy="118554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33" name="椭圆 282632"/>
          <p:cNvSpPr/>
          <p:nvPr/>
        </p:nvSpPr>
        <p:spPr>
          <a:xfrm rot="5400000">
            <a:off x="6893560" y="4848225"/>
            <a:ext cx="504825" cy="93662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34" name="椭圆 282633"/>
          <p:cNvSpPr/>
          <p:nvPr/>
        </p:nvSpPr>
        <p:spPr>
          <a:xfrm rot="-4558973">
            <a:off x="5359400" y="4967288"/>
            <a:ext cx="504825" cy="2520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二、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地理位置</a:t>
            </a:r>
          </a:p>
        </p:txBody>
      </p:sp>
      <p:sp>
        <p:nvSpPr>
          <p:cNvPr id="2" name="椭圆 1"/>
          <p:cNvSpPr/>
          <p:nvPr/>
        </p:nvSpPr>
        <p:spPr>
          <a:xfrm rot="5400000">
            <a:off x="6174740" y="1412875"/>
            <a:ext cx="504825" cy="93662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879725" y="2234248"/>
            <a:ext cx="504825" cy="2520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8" grpId="0"/>
      <p:bldP spid="282633" grpId="0" animBg="1"/>
      <p:bldP spid="282634" grpId="0" animBg="1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图片 251905" descr="欧洲政区"/>
          <p:cNvPicPr>
            <a:picLocks noChangeAspect="1"/>
          </p:cNvPicPr>
          <p:nvPr/>
        </p:nvPicPr>
        <p:blipFill>
          <a:blip r:embed="rId2">
            <a:lum bright="-23999" contrast="36000"/>
          </a:blip>
          <a:srcRect l="2744" t="3850" r="3645" b="3096"/>
          <a:stretch>
            <a:fillRect/>
          </a:stretch>
        </p:blipFill>
        <p:spPr>
          <a:xfrm>
            <a:off x="3276600" y="1635125"/>
            <a:ext cx="5740400" cy="473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1908" name="文本框 251907"/>
          <p:cNvSpPr txBox="1"/>
          <p:nvPr/>
        </p:nvSpPr>
        <p:spPr>
          <a:xfrm>
            <a:off x="684213" y="981075"/>
            <a:ext cx="5543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读图，归纳欧洲西部的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纬度位置。</a:t>
            </a:r>
            <a:endParaRPr lang="zh-CN" altLang="en-US" sz="24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1909" name="文本框 251908"/>
          <p:cNvSpPr txBox="1"/>
          <p:nvPr/>
        </p:nvSpPr>
        <p:spPr>
          <a:xfrm>
            <a:off x="385128" y="1801813"/>
            <a:ext cx="2665412" cy="439991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欧洲西部大部分地区的纬度位置在</a:t>
            </a:r>
          </a:p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35°N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～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70°N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之间，北极圈穿过其北部。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大部分位于北温带。</a:t>
            </a:r>
          </a:p>
        </p:txBody>
      </p:sp>
      <p:cxnSp>
        <p:nvCxnSpPr>
          <p:cNvPr id="2" name="曲线连接符 1"/>
          <p:cNvCxnSpPr/>
          <p:nvPr/>
        </p:nvCxnSpPr>
        <p:spPr>
          <a:xfrm>
            <a:off x="3971290" y="1686560"/>
            <a:ext cx="3175" cy="31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3971290" y="1703070"/>
            <a:ext cx="4302125" cy="938530"/>
          </a:xfrm>
          <a:custGeom>
            <a:avLst/>
            <a:gdLst>
              <a:gd name="connisteX0" fmla="*/ 0 w 4302125"/>
              <a:gd name="connsiteY0" fmla="*/ 17145 h 938745"/>
              <a:gd name="connisteX1" fmla="*/ 511175 w 4302125"/>
              <a:gd name="connsiteY1" fmla="*/ 434975 h 938745"/>
              <a:gd name="connisteX2" fmla="*/ 1056005 w 4302125"/>
              <a:gd name="connsiteY2" fmla="*/ 690245 h 938745"/>
              <a:gd name="connisteX3" fmla="*/ 1797050 w 4302125"/>
              <a:gd name="connsiteY3" fmla="*/ 903605 h 938745"/>
              <a:gd name="connisteX4" fmla="*/ 2529840 w 4302125"/>
              <a:gd name="connsiteY4" fmla="*/ 920115 h 938745"/>
              <a:gd name="connisteX5" fmla="*/ 3194685 w 4302125"/>
              <a:gd name="connsiteY5" fmla="*/ 775335 h 938745"/>
              <a:gd name="connisteX6" fmla="*/ 3850640 w 4302125"/>
              <a:gd name="connsiteY6" fmla="*/ 426085 h 938745"/>
              <a:gd name="connisteX7" fmla="*/ 4105910 w 4302125"/>
              <a:gd name="connsiteY7" fmla="*/ 230505 h 938745"/>
              <a:gd name="connisteX8" fmla="*/ 4302125 w 4302125"/>
              <a:gd name="connsiteY8" fmla="*/ 0 h 9387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302125" h="938745">
                <a:moveTo>
                  <a:pt x="0" y="17145"/>
                </a:moveTo>
                <a:cubicBezTo>
                  <a:pt x="91440" y="95885"/>
                  <a:pt x="299720" y="300355"/>
                  <a:pt x="511175" y="434975"/>
                </a:cubicBezTo>
                <a:cubicBezTo>
                  <a:pt x="722630" y="569595"/>
                  <a:pt x="798830" y="596265"/>
                  <a:pt x="1056005" y="690245"/>
                </a:cubicBezTo>
                <a:cubicBezTo>
                  <a:pt x="1313180" y="784225"/>
                  <a:pt x="1502410" y="857885"/>
                  <a:pt x="1797050" y="903605"/>
                </a:cubicBezTo>
                <a:cubicBezTo>
                  <a:pt x="2091690" y="949325"/>
                  <a:pt x="2250440" y="945515"/>
                  <a:pt x="2529840" y="920115"/>
                </a:cubicBezTo>
                <a:cubicBezTo>
                  <a:pt x="2809240" y="894715"/>
                  <a:pt x="2930525" y="874395"/>
                  <a:pt x="3194685" y="775335"/>
                </a:cubicBezTo>
                <a:cubicBezTo>
                  <a:pt x="3458845" y="676275"/>
                  <a:pt x="3668395" y="535305"/>
                  <a:pt x="3850640" y="426085"/>
                </a:cubicBezTo>
                <a:cubicBezTo>
                  <a:pt x="4032885" y="316865"/>
                  <a:pt x="4015740" y="315595"/>
                  <a:pt x="4105910" y="230505"/>
                </a:cubicBezTo>
                <a:cubicBezTo>
                  <a:pt x="4196080" y="145415"/>
                  <a:pt x="4267835" y="41910"/>
                  <a:pt x="430212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40100" y="5640070"/>
            <a:ext cx="5514975" cy="487680"/>
          </a:xfrm>
          <a:custGeom>
            <a:avLst/>
            <a:gdLst>
              <a:gd name="connisteX0" fmla="*/ 0 w 4302125"/>
              <a:gd name="connsiteY0" fmla="*/ 17145 h 938745"/>
              <a:gd name="connisteX1" fmla="*/ 511175 w 4302125"/>
              <a:gd name="connsiteY1" fmla="*/ 434975 h 938745"/>
              <a:gd name="connisteX2" fmla="*/ 1056005 w 4302125"/>
              <a:gd name="connsiteY2" fmla="*/ 690245 h 938745"/>
              <a:gd name="connisteX3" fmla="*/ 1797050 w 4302125"/>
              <a:gd name="connsiteY3" fmla="*/ 903605 h 938745"/>
              <a:gd name="connisteX4" fmla="*/ 2529840 w 4302125"/>
              <a:gd name="connsiteY4" fmla="*/ 920115 h 938745"/>
              <a:gd name="connisteX5" fmla="*/ 3194685 w 4302125"/>
              <a:gd name="connsiteY5" fmla="*/ 775335 h 938745"/>
              <a:gd name="connisteX6" fmla="*/ 3850640 w 4302125"/>
              <a:gd name="connsiteY6" fmla="*/ 426085 h 938745"/>
              <a:gd name="connisteX7" fmla="*/ 4105910 w 4302125"/>
              <a:gd name="connsiteY7" fmla="*/ 230505 h 938745"/>
              <a:gd name="connisteX8" fmla="*/ 4302125 w 4302125"/>
              <a:gd name="connsiteY8" fmla="*/ 0 h 9387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302125" h="938745">
                <a:moveTo>
                  <a:pt x="0" y="17145"/>
                </a:moveTo>
                <a:cubicBezTo>
                  <a:pt x="91440" y="95885"/>
                  <a:pt x="299720" y="300355"/>
                  <a:pt x="511175" y="434975"/>
                </a:cubicBezTo>
                <a:cubicBezTo>
                  <a:pt x="722630" y="569595"/>
                  <a:pt x="798830" y="596265"/>
                  <a:pt x="1056005" y="690245"/>
                </a:cubicBezTo>
                <a:cubicBezTo>
                  <a:pt x="1313180" y="784225"/>
                  <a:pt x="1502410" y="857885"/>
                  <a:pt x="1797050" y="903605"/>
                </a:cubicBezTo>
                <a:cubicBezTo>
                  <a:pt x="2091690" y="949325"/>
                  <a:pt x="2250440" y="945515"/>
                  <a:pt x="2529840" y="920115"/>
                </a:cubicBezTo>
                <a:cubicBezTo>
                  <a:pt x="2809240" y="894715"/>
                  <a:pt x="2930525" y="874395"/>
                  <a:pt x="3194685" y="775335"/>
                </a:cubicBezTo>
                <a:cubicBezTo>
                  <a:pt x="3458845" y="676275"/>
                  <a:pt x="3668395" y="535305"/>
                  <a:pt x="3850640" y="426085"/>
                </a:cubicBezTo>
                <a:cubicBezTo>
                  <a:pt x="4032885" y="316865"/>
                  <a:pt x="4015740" y="315595"/>
                  <a:pt x="4105910" y="230505"/>
                </a:cubicBezTo>
                <a:cubicBezTo>
                  <a:pt x="4196080" y="145415"/>
                  <a:pt x="4267835" y="41910"/>
                  <a:pt x="430212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0685" y="6370320"/>
            <a:ext cx="185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>
                <a:solidFill>
                  <a:srgbClr val="FF0000"/>
                </a:solidFill>
              </a:rPr>
              <a:t>3.</a:t>
            </a:r>
            <a:r>
              <a:rPr lang="zh-CN" altLang="en-US" b="0">
                <a:solidFill>
                  <a:srgbClr val="FF0000"/>
                </a:solidFill>
              </a:rPr>
              <a:t>半球位置：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71725" y="6369050"/>
            <a:ext cx="6772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主要位于东半球和北半球。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9" grpId="0" animBg="1"/>
      <p:bldP spid="251909" grpId="1" animBg="1"/>
      <p:bldP spid="5" grpId="0"/>
      <p:bldP spid="5" grpId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253953" descr="世界地形_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475" y="1858963"/>
            <a:ext cx="8001000" cy="470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8" name="文本框 253954"/>
          <p:cNvSpPr txBox="1"/>
          <p:nvPr/>
        </p:nvSpPr>
        <p:spPr>
          <a:xfrm>
            <a:off x="1619250" y="765175"/>
            <a:ext cx="7056438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）找一找欧洲主要的半岛、岛屿和海湾。归纳欧洲西部的</a:t>
            </a: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海岸线特征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4339" name="矩形 253956"/>
          <p:cNvSpPr/>
          <p:nvPr/>
        </p:nvSpPr>
        <p:spPr>
          <a:xfrm>
            <a:off x="468313" y="865188"/>
            <a:ext cx="838200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20000"/>
          </a:bodyPr>
          <a:lstStyle/>
          <a:p>
            <a:pPr algn="ctr"/>
            <a:r>
              <a:rPr lang="zh-CN" altLang="en-US" sz="3200" b="1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</a:p>
        </p:txBody>
      </p:sp>
      <p:sp>
        <p:nvSpPr>
          <p:cNvPr id="14340" name="文本框 253957"/>
          <p:cNvSpPr txBox="1"/>
          <p:nvPr/>
        </p:nvSpPr>
        <p:spPr>
          <a:xfrm>
            <a:off x="468313" y="1773238"/>
            <a:ext cx="4391025" cy="1476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）看图，找出欧洲西部主要地形区，归纳</a:t>
            </a: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欧洲西部的地</a:t>
            </a:r>
          </a:p>
          <a:p>
            <a:pPr>
              <a:lnSpc>
                <a:spcPct val="125000"/>
              </a:lnSpc>
            </a:pP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形特征。</a:t>
            </a:r>
          </a:p>
        </p:txBody>
      </p:sp>
      <p:sp>
        <p:nvSpPr>
          <p:cNvPr id="14341" name="任意多边形 253958"/>
          <p:cNvSpPr/>
          <p:nvPr/>
        </p:nvSpPr>
        <p:spPr>
          <a:xfrm>
            <a:off x="6229350" y="3068638"/>
            <a:ext cx="1222375" cy="2289175"/>
          </a:xfrm>
          <a:custGeom>
            <a:avLst/>
            <a:gdLst/>
            <a:ahLst/>
            <a:cxnLst/>
            <a:rect l="0" t="0" r="0" b="0"/>
            <a:pathLst>
              <a:path w="770" h="1442">
                <a:moveTo>
                  <a:pt x="770" y="0"/>
                </a:moveTo>
                <a:cubicBezTo>
                  <a:pt x="763" y="7"/>
                  <a:pt x="755" y="24"/>
                  <a:pt x="729" y="41"/>
                </a:cubicBezTo>
                <a:cubicBezTo>
                  <a:pt x="703" y="58"/>
                  <a:pt x="636" y="85"/>
                  <a:pt x="615" y="104"/>
                </a:cubicBezTo>
                <a:cubicBezTo>
                  <a:pt x="594" y="123"/>
                  <a:pt x="617" y="137"/>
                  <a:pt x="606" y="152"/>
                </a:cubicBezTo>
                <a:cubicBezTo>
                  <a:pt x="595" y="167"/>
                  <a:pt x="556" y="179"/>
                  <a:pt x="546" y="197"/>
                </a:cubicBezTo>
                <a:cubicBezTo>
                  <a:pt x="536" y="215"/>
                  <a:pt x="558" y="248"/>
                  <a:pt x="546" y="263"/>
                </a:cubicBezTo>
                <a:cubicBezTo>
                  <a:pt x="534" y="278"/>
                  <a:pt x="486" y="274"/>
                  <a:pt x="474" y="290"/>
                </a:cubicBezTo>
                <a:cubicBezTo>
                  <a:pt x="462" y="306"/>
                  <a:pt x="480" y="339"/>
                  <a:pt x="471" y="359"/>
                </a:cubicBezTo>
                <a:cubicBezTo>
                  <a:pt x="462" y="379"/>
                  <a:pt x="430" y="394"/>
                  <a:pt x="420" y="410"/>
                </a:cubicBezTo>
                <a:cubicBezTo>
                  <a:pt x="410" y="426"/>
                  <a:pt x="450" y="427"/>
                  <a:pt x="408" y="454"/>
                </a:cubicBezTo>
                <a:cubicBezTo>
                  <a:pt x="366" y="481"/>
                  <a:pt x="218" y="542"/>
                  <a:pt x="165" y="572"/>
                </a:cubicBezTo>
                <a:cubicBezTo>
                  <a:pt x="112" y="602"/>
                  <a:pt x="108" y="617"/>
                  <a:pt x="90" y="635"/>
                </a:cubicBezTo>
                <a:cubicBezTo>
                  <a:pt x="72" y="653"/>
                  <a:pt x="60" y="666"/>
                  <a:pt x="57" y="680"/>
                </a:cubicBezTo>
                <a:cubicBezTo>
                  <a:pt x="54" y="694"/>
                  <a:pt x="71" y="707"/>
                  <a:pt x="69" y="722"/>
                </a:cubicBezTo>
                <a:cubicBezTo>
                  <a:pt x="67" y="737"/>
                  <a:pt x="42" y="755"/>
                  <a:pt x="45" y="771"/>
                </a:cubicBezTo>
                <a:cubicBezTo>
                  <a:pt x="48" y="787"/>
                  <a:pt x="84" y="798"/>
                  <a:pt x="90" y="817"/>
                </a:cubicBezTo>
                <a:cubicBezTo>
                  <a:pt x="96" y="836"/>
                  <a:pt x="81" y="861"/>
                  <a:pt x="81" y="884"/>
                </a:cubicBezTo>
                <a:cubicBezTo>
                  <a:pt x="81" y="907"/>
                  <a:pt x="100" y="934"/>
                  <a:pt x="90" y="953"/>
                </a:cubicBezTo>
                <a:cubicBezTo>
                  <a:pt x="80" y="972"/>
                  <a:pt x="22" y="984"/>
                  <a:pt x="21" y="998"/>
                </a:cubicBezTo>
                <a:cubicBezTo>
                  <a:pt x="20" y="1012"/>
                  <a:pt x="70" y="1012"/>
                  <a:pt x="84" y="1037"/>
                </a:cubicBezTo>
                <a:cubicBezTo>
                  <a:pt x="98" y="1062"/>
                  <a:pt x="87" y="1123"/>
                  <a:pt x="108" y="1148"/>
                </a:cubicBezTo>
                <a:cubicBezTo>
                  <a:pt x="129" y="1173"/>
                  <a:pt x="197" y="1175"/>
                  <a:pt x="210" y="1190"/>
                </a:cubicBezTo>
                <a:cubicBezTo>
                  <a:pt x="223" y="1205"/>
                  <a:pt x="208" y="1216"/>
                  <a:pt x="186" y="1241"/>
                </a:cubicBezTo>
                <a:cubicBezTo>
                  <a:pt x="164" y="1266"/>
                  <a:pt x="106" y="1310"/>
                  <a:pt x="75" y="1343"/>
                </a:cubicBezTo>
                <a:cubicBezTo>
                  <a:pt x="44" y="1376"/>
                  <a:pt x="16" y="1421"/>
                  <a:pt x="0" y="1442"/>
                </a:cubicBezTo>
              </a:path>
            </a:pathLst>
          </a:custGeom>
          <a:noFill/>
          <a:ln w="38100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3960" name="文本框 253959"/>
          <p:cNvSpPr txBox="1"/>
          <p:nvPr/>
        </p:nvSpPr>
        <p:spPr>
          <a:xfrm>
            <a:off x="338455" y="3712210"/>
            <a:ext cx="1986280" cy="14763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海岸线曲折，地形以平原和山地为主</a:t>
            </a: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6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6145" descr="欧洲地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09600"/>
            <a:ext cx="6477000" cy="5791200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6386" name="任意多边形 6146"/>
          <p:cNvSpPr/>
          <p:nvPr/>
        </p:nvSpPr>
        <p:spPr>
          <a:xfrm>
            <a:off x="5405438" y="990600"/>
            <a:ext cx="481012" cy="1436688"/>
          </a:xfrm>
          <a:custGeom>
            <a:avLst/>
            <a:gdLst/>
            <a:ahLst/>
            <a:cxnLst/>
            <a:rect l="0" t="0" r="0" b="0"/>
            <a:pathLst>
              <a:path w="303" h="905">
                <a:moveTo>
                  <a:pt x="81" y="0"/>
                </a:moveTo>
                <a:cubicBezTo>
                  <a:pt x="73" y="12"/>
                  <a:pt x="67" y="26"/>
                  <a:pt x="57" y="36"/>
                </a:cubicBezTo>
                <a:cubicBezTo>
                  <a:pt x="47" y="46"/>
                  <a:pt x="23" y="46"/>
                  <a:pt x="21" y="60"/>
                </a:cubicBezTo>
                <a:cubicBezTo>
                  <a:pt x="0" y="188"/>
                  <a:pt x="8" y="174"/>
                  <a:pt x="81" y="192"/>
                </a:cubicBezTo>
                <a:cubicBezTo>
                  <a:pt x="91" y="233"/>
                  <a:pt x="109" y="271"/>
                  <a:pt x="117" y="312"/>
                </a:cubicBezTo>
                <a:cubicBezTo>
                  <a:pt x="121" y="332"/>
                  <a:pt x="122" y="353"/>
                  <a:pt x="129" y="372"/>
                </a:cubicBezTo>
                <a:cubicBezTo>
                  <a:pt x="143" y="409"/>
                  <a:pt x="171" y="445"/>
                  <a:pt x="189" y="480"/>
                </a:cubicBezTo>
                <a:cubicBezTo>
                  <a:pt x="216" y="534"/>
                  <a:pt x="221" y="577"/>
                  <a:pt x="273" y="612"/>
                </a:cubicBezTo>
                <a:cubicBezTo>
                  <a:pt x="281" y="628"/>
                  <a:pt x="295" y="642"/>
                  <a:pt x="297" y="660"/>
                </a:cubicBezTo>
                <a:cubicBezTo>
                  <a:pt x="303" y="710"/>
                  <a:pt x="259" y="773"/>
                  <a:pt x="237" y="816"/>
                </a:cubicBezTo>
                <a:cubicBezTo>
                  <a:pt x="231" y="827"/>
                  <a:pt x="233" y="842"/>
                  <a:pt x="225" y="852"/>
                </a:cubicBezTo>
                <a:cubicBezTo>
                  <a:pt x="182" y="905"/>
                  <a:pt x="189" y="848"/>
                  <a:pt x="189" y="900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7" name="任意多边形 6147"/>
          <p:cNvSpPr/>
          <p:nvPr/>
        </p:nvSpPr>
        <p:spPr>
          <a:xfrm>
            <a:off x="5010150" y="3459163"/>
            <a:ext cx="1352550" cy="1322387"/>
          </a:xfrm>
          <a:custGeom>
            <a:avLst/>
            <a:gdLst/>
            <a:ahLst/>
            <a:cxnLst/>
            <a:rect l="0" t="0" r="0" b="0"/>
            <a:pathLst>
              <a:path w="852" h="833">
                <a:moveTo>
                  <a:pt x="0" y="29"/>
                </a:moveTo>
                <a:cubicBezTo>
                  <a:pt x="73" y="22"/>
                  <a:pt x="136" y="0"/>
                  <a:pt x="204" y="17"/>
                </a:cubicBezTo>
                <a:cubicBezTo>
                  <a:pt x="234" y="58"/>
                  <a:pt x="260" y="89"/>
                  <a:pt x="276" y="137"/>
                </a:cubicBezTo>
                <a:cubicBezTo>
                  <a:pt x="272" y="169"/>
                  <a:pt x="262" y="201"/>
                  <a:pt x="264" y="233"/>
                </a:cubicBezTo>
                <a:cubicBezTo>
                  <a:pt x="266" y="258"/>
                  <a:pt x="280" y="281"/>
                  <a:pt x="288" y="305"/>
                </a:cubicBezTo>
                <a:cubicBezTo>
                  <a:pt x="292" y="317"/>
                  <a:pt x="300" y="341"/>
                  <a:pt x="300" y="341"/>
                </a:cubicBezTo>
                <a:cubicBezTo>
                  <a:pt x="289" y="416"/>
                  <a:pt x="270" y="471"/>
                  <a:pt x="228" y="533"/>
                </a:cubicBezTo>
                <a:cubicBezTo>
                  <a:pt x="244" y="648"/>
                  <a:pt x="231" y="620"/>
                  <a:pt x="336" y="641"/>
                </a:cubicBezTo>
                <a:cubicBezTo>
                  <a:pt x="460" y="630"/>
                  <a:pt x="514" y="623"/>
                  <a:pt x="612" y="557"/>
                </a:cubicBezTo>
                <a:cubicBezTo>
                  <a:pt x="640" y="561"/>
                  <a:pt x="632" y="624"/>
                  <a:pt x="660" y="629"/>
                </a:cubicBezTo>
                <a:cubicBezTo>
                  <a:pt x="680" y="632"/>
                  <a:pt x="658" y="639"/>
                  <a:pt x="672" y="653"/>
                </a:cubicBezTo>
                <a:cubicBezTo>
                  <a:pt x="690" y="671"/>
                  <a:pt x="700" y="653"/>
                  <a:pt x="708" y="677"/>
                </a:cubicBezTo>
                <a:cubicBezTo>
                  <a:pt x="725" y="693"/>
                  <a:pt x="728" y="685"/>
                  <a:pt x="732" y="689"/>
                </a:cubicBezTo>
                <a:cubicBezTo>
                  <a:pt x="736" y="693"/>
                  <a:pt x="732" y="689"/>
                  <a:pt x="732" y="701"/>
                </a:cubicBezTo>
                <a:cubicBezTo>
                  <a:pt x="735" y="713"/>
                  <a:pt x="726" y="743"/>
                  <a:pt x="732" y="761"/>
                </a:cubicBezTo>
                <a:cubicBezTo>
                  <a:pt x="738" y="779"/>
                  <a:pt x="748" y="797"/>
                  <a:pt x="768" y="809"/>
                </a:cubicBezTo>
                <a:cubicBezTo>
                  <a:pt x="788" y="821"/>
                  <a:pt x="835" y="828"/>
                  <a:pt x="852" y="833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8" name="文本框 6148"/>
          <p:cNvSpPr txBox="1"/>
          <p:nvPr/>
        </p:nvSpPr>
        <p:spPr>
          <a:xfrm>
            <a:off x="4714875" y="6096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</a:t>
            </a:r>
          </a:p>
        </p:txBody>
      </p:sp>
      <p:sp>
        <p:nvSpPr>
          <p:cNvPr id="16389" name="文本框 6149"/>
          <p:cNvSpPr txBox="1"/>
          <p:nvPr/>
        </p:nvSpPr>
        <p:spPr>
          <a:xfrm>
            <a:off x="4410075" y="9144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堪</a:t>
            </a:r>
          </a:p>
        </p:txBody>
      </p:sp>
      <p:sp>
        <p:nvSpPr>
          <p:cNvPr id="16390" name="文本框 6150"/>
          <p:cNvSpPr txBox="1"/>
          <p:nvPr/>
        </p:nvSpPr>
        <p:spPr>
          <a:xfrm>
            <a:off x="4181475" y="1143000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</a:p>
        </p:txBody>
      </p:sp>
      <p:sp>
        <p:nvSpPr>
          <p:cNvPr id="16391" name="文本框 6151"/>
          <p:cNvSpPr txBox="1"/>
          <p:nvPr/>
        </p:nvSpPr>
        <p:spPr>
          <a:xfrm>
            <a:off x="3267075" y="22002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</a:p>
        </p:txBody>
      </p:sp>
      <p:sp>
        <p:nvSpPr>
          <p:cNvPr id="16392" name="文本框 6152"/>
          <p:cNvSpPr txBox="1"/>
          <p:nvPr/>
        </p:nvSpPr>
        <p:spPr>
          <a:xfrm>
            <a:off x="3648075" y="16764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维</a:t>
            </a:r>
          </a:p>
        </p:txBody>
      </p:sp>
      <p:sp>
        <p:nvSpPr>
          <p:cNvPr id="16393" name="文本框 6153"/>
          <p:cNvSpPr txBox="1"/>
          <p:nvPr/>
        </p:nvSpPr>
        <p:spPr>
          <a:xfrm>
            <a:off x="3419475" y="19050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</a:p>
        </p:txBody>
      </p:sp>
      <p:sp>
        <p:nvSpPr>
          <p:cNvPr id="16394" name="文本框 6154"/>
          <p:cNvSpPr txBox="1"/>
          <p:nvPr/>
        </p:nvSpPr>
        <p:spPr>
          <a:xfrm>
            <a:off x="3876675" y="13716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纳</a:t>
            </a:r>
          </a:p>
        </p:txBody>
      </p:sp>
      <p:sp>
        <p:nvSpPr>
          <p:cNvPr id="16395" name="文本框 6155"/>
          <p:cNvSpPr txBox="1"/>
          <p:nvPr/>
        </p:nvSpPr>
        <p:spPr>
          <a:xfrm>
            <a:off x="3182938" y="2528888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</a:p>
        </p:txBody>
      </p:sp>
      <p:sp>
        <p:nvSpPr>
          <p:cNvPr id="16396" name="文本框 6156"/>
          <p:cNvSpPr txBox="1"/>
          <p:nvPr/>
        </p:nvSpPr>
        <p:spPr>
          <a:xfrm>
            <a:off x="12954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伊</a:t>
            </a:r>
          </a:p>
        </p:txBody>
      </p:sp>
      <p:sp>
        <p:nvSpPr>
          <p:cNvPr id="16397" name="文本框 6157"/>
          <p:cNvSpPr txBox="1"/>
          <p:nvPr/>
        </p:nvSpPr>
        <p:spPr>
          <a:xfrm>
            <a:off x="1447800" y="49530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</a:t>
            </a:r>
          </a:p>
        </p:txBody>
      </p:sp>
      <p:sp>
        <p:nvSpPr>
          <p:cNvPr id="16398" name="文本框 6158"/>
          <p:cNvSpPr txBox="1"/>
          <p:nvPr/>
        </p:nvSpPr>
        <p:spPr>
          <a:xfrm>
            <a:off x="1600200" y="51054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</a:t>
            </a:r>
          </a:p>
        </p:txBody>
      </p:sp>
      <p:sp>
        <p:nvSpPr>
          <p:cNvPr id="16399" name="文本框 6159"/>
          <p:cNvSpPr txBox="1"/>
          <p:nvPr/>
        </p:nvSpPr>
        <p:spPr>
          <a:xfrm>
            <a:off x="1828800" y="5181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</a:p>
        </p:txBody>
      </p:sp>
      <p:sp>
        <p:nvSpPr>
          <p:cNvPr id="16400" name="文本框 6160"/>
          <p:cNvSpPr txBox="1"/>
          <p:nvPr/>
        </p:nvSpPr>
        <p:spPr>
          <a:xfrm>
            <a:off x="2057400" y="52578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</a:p>
        </p:txBody>
      </p:sp>
      <p:sp>
        <p:nvSpPr>
          <p:cNvPr id="16401" name="文本框 6161"/>
          <p:cNvSpPr txBox="1"/>
          <p:nvPr/>
        </p:nvSpPr>
        <p:spPr>
          <a:xfrm>
            <a:off x="2209800" y="53340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</a:p>
        </p:txBody>
      </p:sp>
      <p:sp>
        <p:nvSpPr>
          <p:cNvPr id="16402" name="文本框 6162"/>
          <p:cNvSpPr txBox="1"/>
          <p:nvPr/>
        </p:nvSpPr>
        <p:spPr>
          <a:xfrm>
            <a:off x="35052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</a:p>
        </p:txBody>
      </p:sp>
      <p:sp>
        <p:nvSpPr>
          <p:cNvPr id="16403" name="文本框 6163"/>
          <p:cNvSpPr txBox="1"/>
          <p:nvPr/>
        </p:nvSpPr>
        <p:spPr>
          <a:xfrm>
            <a:off x="3657600" y="50292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</a:t>
            </a:r>
          </a:p>
        </p:txBody>
      </p:sp>
      <p:sp>
        <p:nvSpPr>
          <p:cNvPr id="16404" name="文本框 6164"/>
          <p:cNvSpPr txBox="1"/>
          <p:nvPr/>
        </p:nvSpPr>
        <p:spPr>
          <a:xfrm>
            <a:off x="3810000" y="52578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宁</a:t>
            </a:r>
          </a:p>
        </p:txBody>
      </p:sp>
      <p:sp>
        <p:nvSpPr>
          <p:cNvPr id="16405" name="文本框 6165"/>
          <p:cNvSpPr txBox="1"/>
          <p:nvPr/>
        </p:nvSpPr>
        <p:spPr>
          <a:xfrm>
            <a:off x="4267200" y="57912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</a:p>
        </p:txBody>
      </p:sp>
      <p:sp>
        <p:nvSpPr>
          <p:cNvPr id="16406" name="文本框 6166"/>
          <p:cNvSpPr txBox="1"/>
          <p:nvPr/>
        </p:nvSpPr>
        <p:spPr>
          <a:xfrm>
            <a:off x="4038600" y="5562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</a:p>
        </p:txBody>
      </p:sp>
      <p:sp>
        <p:nvSpPr>
          <p:cNvPr id="16407" name="文本框 6167"/>
          <p:cNvSpPr txBox="1"/>
          <p:nvPr/>
        </p:nvSpPr>
        <p:spPr>
          <a:xfrm>
            <a:off x="43434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巴</a:t>
            </a:r>
          </a:p>
        </p:txBody>
      </p:sp>
      <p:sp>
        <p:nvSpPr>
          <p:cNvPr id="16408" name="文本框 6168"/>
          <p:cNvSpPr txBox="1"/>
          <p:nvPr/>
        </p:nvSpPr>
        <p:spPr>
          <a:xfrm>
            <a:off x="45720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尔</a:t>
            </a:r>
          </a:p>
        </p:txBody>
      </p:sp>
      <p:sp>
        <p:nvSpPr>
          <p:cNvPr id="16409" name="文本框 6169"/>
          <p:cNvSpPr txBox="1"/>
          <p:nvPr/>
        </p:nvSpPr>
        <p:spPr>
          <a:xfrm>
            <a:off x="48768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干</a:t>
            </a:r>
          </a:p>
        </p:txBody>
      </p:sp>
      <p:sp>
        <p:nvSpPr>
          <p:cNvPr id="16410" name="文本框 6170"/>
          <p:cNvSpPr txBox="1"/>
          <p:nvPr/>
        </p:nvSpPr>
        <p:spPr>
          <a:xfrm>
            <a:off x="51816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</a:p>
        </p:txBody>
      </p:sp>
      <p:sp>
        <p:nvSpPr>
          <p:cNvPr id="16411" name="文本框 6171"/>
          <p:cNvSpPr txBox="1"/>
          <p:nvPr/>
        </p:nvSpPr>
        <p:spPr>
          <a:xfrm>
            <a:off x="54864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</a:p>
        </p:txBody>
      </p:sp>
      <p:sp>
        <p:nvSpPr>
          <p:cNvPr id="16412" name="文本框 6172"/>
          <p:cNvSpPr txBox="1"/>
          <p:nvPr/>
        </p:nvSpPr>
        <p:spPr>
          <a:xfrm>
            <a:off x="2438400" y="2209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大</a:t>
            </a:r>
          </a:p>
        </p:txBody>
      </p:sp>
      <p:sp>
        <p:nvSpPr>
          <p:cNvPr id="16413" name="文本框 6173"/>
          <p:cNvSpPr txBox="1"/>
          <p:nvPr/>
        </p:nvSpPr>
        <p:spPr>
          <a:xfrm>
            <a:off x="2438400" y="2574925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</a:p>
        </p:txBody>
      </p:sp>
      <p:sp>
        <p:nvSpPr>
          <p:cNvPr id="16414" name="文本框 6174"/>
          <p:cNvSpPr txBox="1"/>
          <p:nvPr/>
        </p:nvSpPr>
        <p:spPr>
          <a:xfrm>
            <a:off x="2438400" y="2971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列</a:t>
            </a:r>
          </a:p>
        </p:txBody>
      </p:sp>
      <p:sp>
        <p:nvSpPr>
          <p:cNvPr id="16415" name="文本框 6175"/>
          <p:cNvSpPr txBox="1"/>
          <p:nvPr/>
        </p:nvSpPr>
        <p:spPr>
          <a:xfrm>
            <a:off x="2438400" y="3352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颠</a:t>
            </a:r>
          </a:p>
        </p:txBody>
      </p:sp>
      <p:sp>
        <p:nvSpPr>
          <p:cNvPr id="16416" name="文本框 6176"/>
          <p:cNvSpPr txBox="1"/>
          <p:nvPr/>
        </p:nvSpPr>
        <p:spPr>
          <a:xfrm>
            <a:off x="2438400" y="36576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</a:p>
        </p:txBody>
      </p:sp>
      <p:sp>
        <p:nvSpPr>
          <p:cNvPr id="16417" name="文本框 6177"/>
          <p:cNvSpPr txBox="1"/>
          <p:nvPr/>
        </p:nvSpPr>
        <p:spPr>
          <a:xfrm>
            <a:off x="1782763" y="2708275"/>
            <a:ext cx="457200" cy="1189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爱尔兰岛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8" name="文本框 6178"/>
          <p:cNvSpPr txBox="1"/>
          <p:nvPr/>
        </p:nvSpPr>
        <p:spPr>
          <a:xfrm>
            <a:off x="1419225" y="1068388"/>
            <a:ext cx="15240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冰岛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9" name="文本框 6179"/>
          <p:cNvSpPr txBox="1"/>
          <p:nvPr/>
        </p:nvSpPr>
        <p:spPr>
          <a:xfrm>
            <a:off x="4859338" y="1989138"/>
            <a:ext cx="533400" cy="1311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波罗的海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0" name="文本框 6180"/>
          <p:cNvSpPr txBox="1"/>
          <p:nvPr/>
        </p:nvSpPr>
        <p:spPr>
          <a:xfrm>
            <a:off x="2895600" y="5867400"/>
            <a:ext cx="2667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      中     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1" name="文本框 6181"/>
          <p:cNvSpPr txBox="1"/>
          <p:nvPr/>
        </p:nvSpPr>
        <p:spPr>
          <a:xfrm>
            <a:off x="6227763" y="4581525"/>
            <a:ext cx="1447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黑   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2" name="文本框 6182"/>
          <p:cNvSpPr txBox="1"/>
          <p:nvPr/>
        </p:nvSpPr>
        <p:spPr>
          <a:xfrm>
            <a:off x="981075" y="586740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直布罗陀海峡</a:t>
            </a:r>
            <a:endParaRPr lang="zh-CN" altLang="en-US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3" name="文本框 6183"/>
          <p:cNvSpPr txBox="1"/>
          <p:nvPr/>
        </p:nvSpPr>
        <p:spPr>
          <a:xfrm>
            <a:off x="2514600" y="2895600"/>
            <a:ext cx="16764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北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4" name="文本框 6184"/>
          <p:cNvSpPr txBox="1"/>
          <p:nvPr/>
        </p:nvSpPr>
        <p:spPr>
          <a:xfrm>
            <a:off x="971550" y="4508500"/>
            <a:ext cx="16764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比斯开湾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89" name="文本框 6188"/>
          <p:cNvSpPr txBox="1"/>
          <p:nvPr/>
        </p:nvSpPr>
        <p:spPr>
          <a:xfrm>
            <a:off x="8054340" y="1143000"/>
            <a:ext cx="609600" cy="5689600"/>
          </a:xfrm>
          <a:prstGeom prst="rect">
            <a:avLst/>
          </a:prstGeom>
          <a:noFill/>
          <a:ln w="25400">
            <a:noFill/>
          </a:ln>
        </p:spPr>
        <p:txBody>
          <a:bodyPr vert="eaVert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海岸线曲折，多半岛，岛屿，内海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7169" descr="欧洲地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908050"/>
            <a:ext cx="6297612" cy="5761038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362" name="任意多边形 7170"/>
          <p:cNvSpPr/>
          <p:nvPr/>
        </p:nvSpPr>
        <p:spPr>
          <a:xfrm rot="905494">
            <a:off x="2411413" y="4149725"/>
            <a:ext cx="571500" cy="584200"/>
          </a:xfrm>
          <a:custGeom>
            <a:avLst/>
            <a:gdLst/>
            <a:ahLst/>
            <a:cxnLst/>
            <a:rect l="0" t="0" r="0" b="0"/>
            <a:pathLst>
              <a:path w="360" h="368">
                <a:moveTo>
                  <a:pt x="360" y="368"/>
                </a:moveTo>
                <a:cubicBezTo>
                  <a:pt x="347" y="365"/>
                  <a:pt x="331" y="368"/>
                  <a:pt x="320" y="360"/>
                </a:cubicBezTo>
                <a:cubicBezTo>
                  <a:pt x="313" y="355"/>
                  <a:pt x="317" y="343"/>
                  <a:pt x="312" y="336"/>
                </a:cubicBezTo>
                <a:cubicBezTo>
                  <a:pt x="306" y="328"/>
                  <a:pt x="296" y="325"/>
                  <a:pt x="288" y="320"/>
                </a:cubicBezTo>
                <a:cubicBezTo>
                  <a:pt x="275" y="281"/>
                  <a:pt x="257" y="254"/>
                  <a:pt x="224" y="232"/>
                </a:cubicBezTo>
                <a:cubicBezTo>
                  <a:pt x="200" y="196"/>
                  <a:pt x="170" y="191"/>
                  <a:pt x="136" y="168"/>
                </a:cubicBezTo>
                <a:cubicBezTo>
                  <a:pt x="126" y="97"/>
                  <a:pt x="137" y="106"/>
                  <a:pt x="88" y="64"/>
                </a:cubicBezTo>
                <a:cubicBezTo>
                  <a:pt x="49" y="30"/>
                  <a:pt x="82" y="45"/>
                  <a:pt x="32" y="32"/>
                </a:cubicBezTo>
                <a:cubicBezTo>
                  <a:pt x="3" y="13"/>
                  <a:pt x="12" y="25"/>
                  <a:pt x="0" y="0"/>
                </a:cubicBezTo>
              </a:path>
            </a:pathLst>
          </a:custGeom>
          <a:noFill/>
          <a:ln w="28575" cap="flat" cmpd="sng">
            <a:solidFill>
              <a:srgbClr val="0E03A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2" name="文本框 7171"/>
          <p:cNvSpPr txBox="1"/>
          <p:nvPr/>
        </p:nvSpPr>
        <p:spPr>
          <a:xfrm>
            <a:off x="2700338" y="3895725"/>
            <a:ext cx="1600200" cy="395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波德平原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3" name="文本框 7172"/>
          <p:cNvSpPr txBox="1"/>
          <p:nvPr/>
        </p:nvSpPr>
        <p:spPr>
          <a:xfrm>
            <a:off x="1185863" y="4184650"/>
            <a:ext cx="1600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西欧平原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任意多边形 7173"/>
          <p:cNvSpPr/>
          <p:nvPr/>
        </p:nvSpPr>
        <p:spPr>
          <a:xfrm>
            <a:off x="2987675" y="1341438"/>
            <a:ext cx="1092200" cy="1511300"/>
          </a:xfrm>
          <a:custGeom>
            <a:avLst/>
            <a:gdLst/>
            <a:ahLst/>
            <a:cxnLst/>
            <a:rect l="0" t="0" r="0" b="0"/>
            <a:pathLst>
              <a:path w="688" h="952">
                <a:moveTo>
                  <a:pt x="688" y="0"/>
                </a:moveTo>
                <a:cubicBezTo>
                  <a:pt x="642" y="31"/>
                  <a:pt x="672" y="10"/>
                  <a:pt x="600" y="64"/>
                </a:cubicBezTo>
                <a:cubicBezTo>
                  <a:pt x="557" y="96"/>
                  <a:pt x="517" y="99"/>
                  <a:pt x="480" y="136"/>
                </a:cubicBezTo>
                <a:cubicBezTo>
                  <a:pt x="460" y="214"/>
                  <a:pt x="420" y="283"/>
                  <a:pt x="352" y="328"/>
                </a:cubicBezTo>
                <a:cubicBezTo>
                  <a:pt x="321" y="389"/>
                  <a:pt x="270" y="446"/>
                  <a:pt x="232" y="504"/>
                </a:cubicBezTo>
                <a:cubicBezTo>
                  <a:pt x="217" y="526"/>
                  <a:pt x="196" y="544"/>
                  <a:pt x="184" y="568"/>
                </a:cubicBezTo>
                <a:cubicBezTo>
                  <a:pt x="155" y="627"/>
                  <a:pt x="136" y="683"/>
                  <a:pt x="112" y="744"/>
                </a:cubicBezTo>
                <a:cubicBezTo>
                  <a:pt x="108" y="755"/>
                  <a:pt x="102" y="766"/>
                  <a:pt x="96" y="776"/>
                </a:cubicBezTo>
                <a:cubicBezTo>
                  <a:pt x="91" y="784"/>
                  <a:pt x="84" y="791"/>
                  <a:pt x="80" y="800"/>
                </a:cubicBezTo>
                <a:cubicBezTo>
                  <a:pt x="60" y="844"/>
                  <a:pt x="54" y="872"/>
                  <a:pt x="24" y="912"/>
                </a:cubicBezTo>
                <a:cubicBezTo>
                  <a:pt x="14" y="943"/>
                  <a:pt x="22" y="930"/>
                  <a:pt x="0" y="952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文本框 7174"/>
          <p:cNvSpPr txBox="1"/>
          <p:nvPr/>
        </p:nvSpPr>
        <p:spPr>
          <a:xfrm>
            <a:off x="3406775" y="7778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</a:t>
            </a:r>
          </a:p>
        </p:txBody>
      </p:sp>
      <p:sp>
        <p:nvSpPr>
          <p:cNvPr id="7176" name="文本框 7175"/>
          <p:cNvSpPr txBox="1"/>
          <p:nvPr/>
        </p:nvSpPr>
        <p:spPr>
          <a:xfrm>
            <a:off x="3101975" y="10826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堪</a:t>
            </a:r>
          </a:p>
        </p:txBody>
      </p:sp>
      <p:sp>
        <p:nvSpPr>
          <p:cNvPr id="7177" name="文本框 7176"/>
          <p:cNvSpPr txBox="1"/>
          <p:nvPr/>
        </p:nvSpPr>
        <p:spPr>
          <a:xfrm>
            <a:off x="2873375" y="1311275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</a:p>
        </p:txBody>
      </p:sp>
      <p:sp>
        <p:nvSpPr>
          <p:cNvPr id="7178" name="文本框 7177"/>
          <p:cNvSpPr txBox="1"/>
          <p:nvPr/>
        </p:nvSpPr>
        <p:spPr>
          <a:xfrm>
            <a:off x="2339975" y="18446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维</a:t>
            </a:r>
          </a:p>
        </p:txBody>
      </p:sp>
      <p:sp>
        <p:nvSpPr>
          <p:cNvPr id="7179" name="文本框 7178"/>
          <p:cNvSpPr txBox="1"/>
          <p:nvPr/>
        </p:nvSpPr>
        <p:spPr>
          <a:xfrm>
            <a:off x="2266950" y="2132013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</a:p>
        </p:txBody>
      </p:sp>
      <p:sp>
        <p:nvSpPr>
          <p:cNvPr id="7180" name="文本框 7179"/>
          <p:cNvSpPr txBox="1"/>
          <p:nvPr/>
        </p:nvSpPr>
        <p:spPr>
          <a:xfrm>
            <a:off x="2568575" y="15398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纳</a:t>
            </a:r>
          </a:p>
        </p:txBody>
      </p:sp>
      <p:sp>
        <p:nvSpPr>
          <p:cNvPr id="7181" name="文本框 7180"/>
          <p:cNvSpPr txBox="1"/>
          <p:nvPr/>
        </p:nvSpPr>
        <p:spPr>
          <a:xfrm>
            <a:off x="2111375" y="23780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i="1" dirty="0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山</a:t>
            </a:r>
          </a:p>
        </p:txBody>
      </p:sp>
      <p:sp>
        <p:nvSpPr>
          <p:cNvPr id="7182" name="任意多边形 7181"/>
          <p:cNvSpPr/>
          <p:nvPr/>
        </p:nvSpPr>
        <p:spPr>
          <a:xfrm>
            <a:off x="2195513" y="4724400"/>
            <a:ext cx="1163637" cy="547688"/>
          </a:xfrm>
          <a:custGeom>
            <a:avLst/>
            <a:gdLst/>
            <a:ahLst/>
            <a:cxnLst/>
            <a:rect l="0" t="0" r="0" b="0"/>
            <a:pathLst>
              <a:path w="733" h="345">
                <a:moveTo>
                  <a:pt x="133" y="336"/>
                </a:moveTo>
                <a:cubicBezTo>
                  <a:pt x="125" y="339"/>
                  <a:pt x="117" y="345"/>
                  <a:pt x="109" y="344"/>
                </a:cubicBezTo>
                <a:cubicBezTo>
                  <a:pt x="0" y="335"/>
                  <a:pt x="32" y="327"/>
                  <a:pt x="45" y="208"/>
                </a:cubicBezTo>
                <a:cubicBezTo>
                  <a:pt x="47" y="191"/>
                  <a:pt x="54" y="164"/>
                  <a:pt x="69" y="152"/>
                </a:cubicBezTo>
                <a:cubicBezTo>
                  <a:pt x="96" y="129"/>
                  <a:pt x="133" y="132"/>
                  <a:pt x="165" y="128"/>
                </a:cubicBezTo>
                <a:cubicBezTo>
                  <a:pt x="262" y="96"/>
                  <a:pt x="353" y="108"/>
                  <a:pt x="461" y="104"/>
                </a:cubicBezTo>
                <a:cubicBezTo>
                  <a:pt x="506" y="100"/>
                  <a:pt x="546" y="97"/>
                  <a:pt x="589" y="88"/>
                </a:cubicBezTo>
                <a:cubicBezTo>
                  <a:pt x="611" y="83"/>
                  <a:pt x="653" y="72"/>
                  <a:pt x="653" y="72"/>
                </a:cubicBezTo>
                <a:cubicBezTo>
                  <a:pt x="708" y="35"/>
                  <a:pt x="683" y="46"/>
                  <a:pt x="725" y="32"/>
                </a:cubicBezTo>
                <a:cubicBezTo>
                  <a:pt x="728" y="21"/>
                  <a:pt x="733" y="0"/>
                  <a:pt x="733" y="0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文本框 7188"/>
          <p:cNvSpPr txBox="1"/>
          <p:nvPr/>
        </p:nvSpPr>
        <p:spPr>
          <a:xfrm>
            <a:off x="6442709" y="4673197"/>
            <a:ext cx="2637155" cy="521970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主要地形类型：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1" name="文本框 7190"/>
          <p:cNvSpPr txBox="1"/>
          <p:nvPr/>
        </p:nvSpPr>
        <p:spPr>
          <a:xfrm>
            <a:off x="6477000" y="649011"/>
            <a:ext cx="2232025" cy="45720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、三大地形区</a:t>
            </a:r>
          </a:p>
        </p:txBody>
      </p:sp>
      <p:sp>
        <p:nvSpPr>
          <p:cNvPr id="7192" name="文本框 7191"/>
          <p:cNvSpPr txBox="1"/>
          <p:nvPr/>
        </p:nvSpPr>
        <p:spPr>
          <a:xfrm>
            <a:off x="6502564" y="1015692"/>
            <a:ext cx="2232025" cy="310854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北部：</a:t>
            </a:r>
          </a:p>
          <a:p>
            <a:pPr>
              <a:spcBef>
                <a:spcPct val="50000"/>
              </a:spcBef>
            </a:pP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中部：</a:t>
            </a:r>
          </a:p>
          <a:p>
            <a:pPr>
              <a:spcBef>
                <a:spcPct val="50000"/>
              </a:spcBef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南部：</a:t>
            </a:r>
          </a:p>
        </p:txBody>
      </p:sp>
      <p:sp>
        <p:nvSpPr>
          <p:cNvPr id="15377" name="文本框 7192"/>
          <p:cNvSpPr txBox="1"/>
          <p:nvPr/>
        </p:nvSpPr>
        <p:spPr>
          <a:xfrm>
            <a:off x="6877050" y="1165225"/>
            <a:ext cx="1655763" cy="5191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4" name="文本框 7193"/>
          <p:cNvSpPr txBox="1"/>
          <p:nvPr/>
        </p:nvSpPr>
        <p:spPr>
          <a:xfrm>
            <a:off x="6526212" y="1655173"/>
            <a:ext cx="2339975" cy="45720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斯堪的纳维亚山</a:t>
            </a:r>
          </a:p>
        </p:txBody>
      </p:sp>
      <p:sp>
        <p:nvSpPr>
          <p:cNvPr id="7195" name="文本框 7194"/>
          <p:cNvSpPr txBox="1"/>
          <p:nvPr/>
        </p:nvSpPr>
        <p:spPr>
          <a:xfrm>
            <a:off x="6627059" y="2728962"/>
            <a:ext cx="2266950" cy="8239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西欧平原和波德平原</a:t>
            </a:r>
          </a:p>
        </p:txBody>
      </p:sp>
      <p:sp>
        <p:nvSpPr>
          <p:cNvPr id="7196" name="文本框 7195"/>
          <p:cNvSpPr txBox="1"/>
          <p:nvPr/>
        </p:nvSpPr>
        <p:spPr>
          <a:xfrm>
            <a:off x="6651343" y="4046152"/>
            <a:ext cx="2266950" cy="460375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阿尔卑斯山</a:t>
            </a:r>
          </a:p>
        </p:txBody>
      </p:sp>
      <p:sp>
        <p:nvSpPr>
          <p:cNvPr id="15381" name="任意多边形 7199"/>
          <p:cNvSpPr/>
          <p:nvPr/>
        </p:nvSpPr>
        <p:spPr>
          <a:xfrm>
            <a:off x="4248150" y="1306513"/>
            <a:ext cx="487363" cy="1382712"/>
          </a:xfrm>
          <a:custGeom>
            <a:avLst/>
            <a:gdLst/>
            <a:ahLst/>
            <a:cxnLst/>
            <a:rect l="0" t="0" r="0" b="0"/>
            <a:pathLst>
              <a:path w="307" h="871">
                <a:moveTo>
                  <a:pt x="81" y="0"/>
                </a:moveTo>
                <a:cubicBezTo>
                  <a:pt x="30" y="17"/>
                  <a:pt x="53" y="11"/>
                  <a:pt x="12" y="20"/>
                </a:cubicBezTo>
                <a:cubicBezTo>
                  <a:pt x="1" y="54"/>
                  <a:pt x="0" y="98"/>
                  <a:pt x="19" y="130"/>
                </a:cubicBezTo>
                <a:cubicBezTo>
                  <a:pt x="29" y="147"/>
                  <a:pt x="53" y="178"/>
                  <a:pt x="53" y="178"/>
                </a:cubicBezTo>
                <a:cubicBezTo>
                  <a:pt x="63" y="209"/>
                  <a:pt x="85" y="232"/>
                  <a:pt x="101" y="260"/>
                </a:cubicBezTo>
                <a:cubicBezTo>
                  <a:pt x="117" y="288"/>
                  <a:pt x="120" y="322"/>
                  <a:pt x="135" y="350"/>
                </a:cubicBezTo>
                <a:cubicBezTo>
                  <a:pt x="151" y="380"/>
                  <a:pt x="170" y="401"/>
                  <a:pt x="183" y="432"/>
                </a:cubicBezTo>
                <a:cubicBezTo>
                  <a:pt x="207" y="487"/>
                  <a:pt x="200" y="522"/>
                  <a:pt x="245" y="569"/>
                </a:cubicBezTo>
                <a:cubicBezTo>
                  <a:pt x="252" y="609"/>
                  <a:pt x="269" y="658"/>
                  <a:pt x="293" y="692"/>
                </a:cubicBezTo>
                <a:cubicBezTo>
                  <a:pt x="297" y="708"/>
                  <a:pt x="307" y="723"/>
                  <a:pt x="307" y="740"/>
                </a:cubicBezTo>
                <a:cubicBezTo>
                  <a:pt x="307" y="779"/>
                  <a:pt x="255" y="820"/>
                  <a:pt x="231" y="843"/>
                </a:cubicBezTo>
                <a:cubicBezTo>
                  <a:pt x="219" y="854"/>
                  <a:pt x="196" y="858"/>
                  <a:pt x="183" y="871"/>
                </a:cubicBezTo>
              </a:path>
            </a:pathLst>
          </a:custGeom>
          <a:noFill/>
          <a:ln w="76200" cap="flat" cmpd="sng">
            <a:solidFill>
              <a:srgbClr val="66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2" name="任意多边形 7200"/>
          <p:cNvSpPr/>
          <p:nvPr/>
        </p:nvSpPr>
        <p:spPr>
          <a:xfrm>
            <a:off x="3984625" y="3751263"/>
            <a:ext cx="1163638" cy="1354137"/>
          </a:xfrm>
          <a:custGeom>
            <a:avLst/>
            <a:gdLst/>
            <a:ahLst/>
            <a:cxnLst/>
            <a:rect l="0" t="0" r="0" b="0"/>
            <a:pathLst>
              <a:path w="733" h="853">
                <a:moveTo>
                  <a:pt x="0" y="23"/>
                </a:moveTo>
                <a:cubicBezTo>
                  <a:pt x="65" y="0"/>
                  <a:pt x="74" y="12"/>
                  <a:pt x="171" y="16"/>
                </a:cubicBezTo>
                <a:cubicBezTo>
                  <a:pt x="181" y="31"/>
                  <a:pt x="193" y="47"/>
                  <a:pt x="199" y="64"/>
                </a:cubicBezTo>
                <a:cubicBezTo>
                  <a:pt x="215" y="108"/>
                  <a:pt x="213" y="160"/>
                  <a:pt x="253" y="188"/>
                </a:cubicBezTo>
                <a:cubicBezTo>
                  <a:pt x="266" y="226"/>
                  <a:pt x="267" y="296"/>
                  <a:pt x="281" y="318"/>
                </a:cubicBezTo>
                <a:cubicBezTo>
                  <a:pt x="291" y="333"/>
                  <a:pt x="305" y="344"/>
                  <a:pt x="315" y="359"/>
                </a:cubicBezTo>
                <a:cubicBezTo>
                  <a:pt x="304" y="393"/>
                  <a:pt x="273" y="412"/>
                  <a:pt x="253" y="442"/>
                </a:cubicBezTo>
                <a:cubicBezTo>
                  <a:pt x="238" y="491"/>
                  <a:pt x="248" y="471"/>
                  <a:pt x="226" y="503"/>
                </a:cubicBezTo>
                <a:cubicBezTo>
                  <a:pt x="211" y="547"/>
                  <a:pt x="204" y="577"/>
                  <a:pt x="233" y="620"/>
                </a:cubicBezTo>
                <a:cubicBezTo>
                  <a:pt x="320" y="616"/>
                  <a:pt x="370" y="618"/>
                  <a:pt x="445" y="599"/>
                </a:cubicBezTo>
                <a:cubicBezTo>
                  <a:pt x="489" y="572"/>
                  <a:pt x="541" y="582"/>
                  <a:pt x="589" y="599"/>
                </a:cubicBezTo>
                <a:cubicBezTo>
                  <a:pt x="610" y="620"/>
                  <a:pt x="616" y="639"/>
                  <a:pt x="637" y="661"/>
                </a:cubicBezTo>
                <a:cubicBezTo>
                  <a:pt x="656" y="733"/>
                  <a:pt x="681" y="797"/>
                  <a:pt x="733" y="853"/>
                </a:cubicBezTo>
              </a:path>
            </a:pathLst>
          </a:custGeom>
          <a:noFill/>
          <a:ln w="76200" cap="flat" cmpd="sng">
            <a:solidFill>
              <a:srgbClr val="66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11375" y="4518025"/>
            <a:ext cx="16002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阿尔卑斯山</a:t>
            </a:r>
          </a:p>
        </p:txBody>
      </p:sp>
      <p:sp>
        <p:nvSpPr>
          <p:cNvPr id="12316" name="文本框 2"/>
          <p:cNvSpPr txBox="1"/>
          <p:nvPr/>
        </p:nvSpPr>
        <p:spPr>
          <a:xfrm>
            <a:off x="6494406" y="5652582"/>
            <a:ext cx="25400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、地势特点：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9863" name="文本框 249862"/>
          <p:cNvSpPr txBox="1"/>
          <p:nvPr/>
        </p:nvSpPr>
        <p:spPr>
          <a:xfrm>
            <a:off x="0" y="94615"/>
            <a:ext cx="2785745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49500" y="5166474"/>
            <a:ext cx="2755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以平原、山地</a:t>
            </a:r>
            <a:r>
              <a:rPr lang="zh-CN" altLang="en-US" dirty="0">
                <a:sym typeface="+mn-ea"/>
              </a:rPr>
              <a:t>为主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73202" y="6274414"/>
            <a:ext cx="244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南北高， 中部低。</a:t>
            </a:r>
            <a:endParaRPr lang="zh-CN" altLang="en-US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9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5" grpId="0"/>
      <p:bldP spid="7176" grpId="0"/>
      <p:bldP spid="7177" grpId="0"/>
      <p:bldP spid="7178" grpId="0"/>
      <p:bldP spid="7179" grpId="0"/>
      <p:bldP spid="7180" grpId="0"/>
      <p:bldP spid="7181" grpId="0"/>
      <p:bldP spid="15374" grpId="0"/>
      <p:bldP spid="7191" grpId="0"/>
      <p:bldP spid="7192" grpId="0"/>
      <p:bldP spid="7194" grpId="0"/>
      <p:bldP spid="7195" grpId="0"/>
      <p:bldP spid="7196" grpId="0"/>
      <p:bldP spid="2" grpId="0"/>
      <p:bldP spid="12316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8" name="图片 279557" descr="016e1791eb29aeaea977a4db"/>
          <p:cNvPicPr>
            <a:picLocks noChangeAspect="1"/>
          </p:cNvPicPr>
          <p:nvPr/>
        </p:nvPicPr>
        <p:blipFill>
          <a:blip r:embed="rId2"/>
          <a:srcRect b="11101"/>
          <a:stretch>
            <a:fillRect/>
          </a:stretch>
        </p:blipFill>
        <p:spPr>
          <a:xfrm>
            <a:off x="0" y="687388"/>
            <a:ext cx="4572000" cy="288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2" name="图片 279561" descr="016e1791eb3baeaea977a4a9"/>
          <p:cNvPicPr>
            <a:picLocks noChangeAspect="1"/>
          </p:cNvPicPr>
          <p:nvPr/>
        </p:nvPicPr>
        <p:blipFill>
          <a:blip r:embed="rId3"/>
          <a:srcRect l="3647" t="15421" b="10634"/>
          <a:stretch>
            <a:fillRect/>
          </a:stretch>
        </p:blipFill>
        <p:spPr>
          <a:xfrm>
            <a:off x="4572000" y="3573463"/>
            <a:ext cx="4572000" cy="331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4" name="图片 279563" descr="a960fb36361b0f005ab5f56c"/>
          <p:cNvPicPr>
            <a:picLocks noChangeAspect="1"/>
          </p:cNvPicPr>
          <p:nvPr/>
        </p:nvPicPr>
        <p:blipFill>
          <a:blip r:embed="rId4"/>
          <a:srcRect t="4257"/>
          <a:stretch>
            <a:fillRect/>
          </a:stretch>
        </p:blipFill>
        <p:spPr>
          <a:xfrm>
            <a:off x="0" y="3586798"/>
            <a:ext cx="4572000" cy="3284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6" name="图片 279565" descr="0614-24850c"/>
          <p:cNvPicPr>
            <a:picLocks noChangeAspect="1"/>
          </p:cNvPicPr>
          <p:nvPr/>
        </p:nvPicPr>
        <p:blipFill>
          <a:blip r:embed="rId5"/>
          <a:srcRect b="15973"/>
          <a:stretch>
            <a:fillRect/>
          </a:stretch>
        </p:blipFill>
        <p:spPr>
          <a:xfrm>
            <a:off x="4572000" y="692150"/>
            <a:ext cx="4572000" cy="2881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9572" name="文本框 279571"/>
          <p:cNvSpPr txBox="1"/>
          <p:nvPr/>
        </p:nvSpPr>
        <p:spPr>
          <a:xfrm>
            <a:off x="898843" y="3332163"/>
            <a:ext cx="7345362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你认识它们吗？你知道它们分布在世界什么地区吗？</a:t>
            </a:r>
            <a:endParaRPr lang="zh-CN" altLang="en-US" sz="2400" b="1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框 105"/>
          <p:cNvSpPr txBox="1"/>
          <p:nvPr/>
        </p:nvSpPr>
        <p:spPr>
          <a:xfrm>
            <a:off x="5027930" y="2176145"/>
            <a:ext cx="4279900" cy="23069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b="0"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b="0">
                <a:ea typeface="宋体" panose="02010600030101010101" pitchFamily="2" charset="-122"/>
              </a:rPr>
              <a:t>）欧洲西部的两大山脉是：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A________</a:t>
            </a:r>
            <a:r>
              <a:rPr lang="zh-CN" b="0">
                <a:ea typeface="宋体" panose="02010600030101010101" pitchFamily="2" charset="-122"/>
              </a:rPr>
              <a:t>山脉，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B________</a:t>
            </a:r>
            <a:r>
              <a:rPr lang="zh-CN" b="0">
                <a:ea typeface="宋体" panose="02010600030101010101" pitchFamily="2" charset="-122"/>
              </a:rPr>
              <a:t>山脉。    </a:t>
            </a:r>
          </a:p>
          <a:p>
            <a:r>
              <a:rPr lang="zh-CN" b="0"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b="0">
                <a:ea typeface="宋体" panose="02010600030101010101" pitchFamily="2" charset="-122"/>
              </a:rPr>
              <a:t>）</a:t>
            </a:r>
            <a:r>
              <a:rPr lang="en-US" b="0">
                <a:latin typeface="Calibri" panose="020F0502020204030204" charset="0"/>
                <a:sym typeface="+mn-ea"/>
              </a:rPr>
              <a:t>C</a:t>
            </a:r>
            <a:r>
              <a:rPr lang="zh-CN" b="0">
                <a:sym typeface="+mn-ea"/>
              </a:rPr>
              <a:t>处所在的平原</a:t>
            </a:r>
            <a:r>
              <a:rPr lang="en-US" b="0">
                <a:latin typeface="Calibri" panose="020F0502020204030204" charset="0"/>
                <a:sym typeface="+mn-ea"/>
              </a:rPr>
              <a:t>________</a:t>
            </a:r>
            <a:r>
              <a:rPr lang="zh-CN" b="0">
                <a:sym typeface="+mn-ea"/>
              </a:rPr>
              <a:t>，</a:t>
            </a:r>
            <a:r>
              <a:rPr lang="zh-CN" b="0">
                <a:ea typeface="宋体" panose="02010600030101010101" pitchFamily="2" charset="-122"/>
              </a:rPr>
              <a:t>    </a:t>
            </a:r>
          </a:p>
          <a:p>
            <a:r>
              <a:rPr lang="en-US" b="0">
                <a:ea typeface="宋体" panose="02010600030101010101" pitchFamily="2" charset="-122"/>
              </a:rPr>
              <a:t>D</a:t>
            </a:r>
            <a:r>
              <a:rPr lang="zh-CN" altLang="en-US" b="0">
                <a:ea typeface="宋体" panose="02010600030101010101" pitchFamily="2" charset="-122"/>
              </a:rPr>
              <a:t>平原是：</a:t>
            </a:r>
            <a:r>
              <a:rPr lang="en-US" b="0">
                <a:latin typeface="Calibri" panose="020F0502020204030204" charset="0"/>
                <a:sym typeface="+mn-ea"/>
              </a:rPr>
              <a:t>________</a:t>
            </a:r>
            <a:r>
              <a:rPr lang="zh-CN" altLang="en-US" b="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          </a:t>
            </a:r>
            <a:r>
              <a:rPr lang="zh-CN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   </a:t>
            </a:r>
          </a:p>
          <a:p>
            <a:endParaRPr lang="zh-CN" altLang="en-US" u="sng"/>
          </a:p>
        </p:txBody>
      </p:sp>
      <p:pic>
        <p:nvPicPr>
          <p:cNvPr id="1026" name="Picture 2" descr="https://timgsa.baidu.com/timg?image&amp;quality=80&amp;size=b9999_10000&amp;sec=1527060693&amp;di=293eba1282047d32aa100d2b758803cc&amp;imgtype=jpg&amp;er=1&amp;src=http%3A%2F%2Fimg.xiangpi.com%2F2%2FD467A56BC76EFA063F293D5D95CDF6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65"/>
            <a:ext cx="4973320" cy="618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97405" y="5034915"/>
            <a:ext cx="621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82545" y="2495550"/>
            <a:ext cx="496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38275" y="4491355"/>
            <a:ext cx="377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79040" y="4022725"/>
            <a:ext cx="43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2035810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/>
              <a:t>写一写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6-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24985"/>
            <a:ext cx="3258185" cy="2533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Text Box 7"/>
          <p:cNvSpPr txBox="1"/>
          <p:nvPr/>
        </p:nvSpPr>
        <p:spPr>
          <a:xfrm>
            <a:off x="3013075" y="156210"/>
            <a:ext cx="6059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结合资料，描述欧洲西部地形特征。</a:t>
            </a:r>
          </a:p>
        </p:txBody>
      </p:sp>
      <p:pic>
        <p:nvPicPr>
          <p:cNvPr id="19460" name="Picture 6" descr="6-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873"/>
          <a:stretch>
            <a:fillRect/>
          </a:stretch>
        </p:blipFill>
        <p:spPr>
          <a:xfrm>
            <a:off x="5638337" y="3683954"/>
            <a:ext cx="1674193" cy="111811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2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75" y="4878705"/>
            <a:ext cx="5813425" cy="1979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5491140" y="778362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平均海拔高度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248111" y="1635806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地势起伏状况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98502" y="1207374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主要地形类型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752731" y="2064182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地形分布格局</a:t>
            </a:r>
          </a:p>
        </p:txBody>
      </p:sp>
      <p:sp>
        <p:nvSpPr>
          <p:cNvPr id="2" name="圆角矩形 6"/>
          <p:cNvSpPr/>
          <p:nvPr/>
        </p:nvSpPr>
        <p:spPr>
          <a:xfrm>
            <a:off x="7184207" y="2492921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特色地形</a:t>
            </a: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</a:p>
        </p:txBody>
      </p:sp>
      <p:pic>
        <p:nvPicPr>
          <p:cNvPr id="28677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" y="615950"/>
            <a:ext cx="4952365" cy="3585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9" name="Group 3"/>
          <p:cNvGraphicFramePr>
            <a:graphicFrameLocks noGrp="1"/>
          </p:cNvGraphicFramePr>
          <p:nvPr/>
        </p:nvGraphicFramePr>
        <p:xfrm>
          <a:off x="3867785" y="1031875"/>
          <a:ext cx="4344035" cy="4170561"/>
        </p:xfrm>
        <a:graphic>
          <a:graphicData uri="http://schemas.openxmlformats.org/drawingml/2006/table">
            <a:tbl>
              <a:tblPr/>
              <a:tblGrid>
                <a:gridCol w="4344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0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 dirty="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海岸线曲折，多半岛，岛屿，内海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8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山脉多分布在南、北两侧、平原分布在中部。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5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Group 3"/>
          <p:cNvGraphicFramePr>
            <a:graphicFrameLocks noGrp="1"/>
          </p:cNvGraphicFramePr>
          <p:nvPr/>
        </p:nvGraphicFramePr>
        <p:xfrm>
          <a:off x="981710" y="1031558"/>
          <a:ext cx="2886193" cy="4145086"/>
        </p:xfrm>
        <a:graphic>
          <a:graphicData uri="http://schemas.openxmlformats.org/drawingml/2006/table">
            <a:tbl>
              <a:tblPr/>
              <a:tblGrid>
                <a:gridCol w="2886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8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海岸线特点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主要地形类型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地势特点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  <a:sym typeface="+mn-ea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地形分布格局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特色地形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9863" name="文本框 249862"/>
          <p:cNvSpPr txBox="1"/>
          <p:nvPr/>
        </p:nvSpPr>
        <p:spPr>
          <a:xfrm>
            <a:off x="0" y="94615"/>
            <a:ext cx="476758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小结：欧洲西部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</a:p>
        </p:txBody>
      </p:sp>
      <p:sp>
        <p:nvSpPr>
          <p:cNvPr id="142370" name="Rectangle 34"/>
          <p:cNvSpPr/>
          <p:nvPr/>
        </p:nvSpPr>
        <p:spPr>
          <a:xfrm>
            <a:off x="4848543" y="1873885"/>
            <a:ext cx="30429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以平原、山地为主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142371" name="Rectangle 35"/>
          <p:cNvSpPr/>
          <p:nvPr/>
        </p:nvSpPr>
        <p:spPr>
          <a:xfrm>
            <a:off x="4402455" y="2561590"/>
            <a:ext cx="33718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南北高，中部低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42373" name="Rectangle 37"/>
          <p:cNvSpPr/>
          <p:nvPr/>
        </p:nvSpPr>
        <p:spPr>
          <a:xfrm>
            <a:off x="4848543" y="4561523"/>
            <a:ext cx="26257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多冰川地形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70" grpId="0"/>
      <p:bldP spid="142371" grpId="0"/>
      <p:bldP spid="1423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欧洲西部气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38" y="835025"/>
            <a:ext cx="5743575" cy="6049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TextBox 4"/>
          <p:cNvSpPr txBox="1"/>
          <p:nvPr/>
        </p:nvSpPr>
        <p:spPr>
          <a:xfrm>
            <a:off x="168275" y="107950"/>
            <a:ext cx="168402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写一写：</a:t>
            </a:r>
          </a:p>
        </p:txBody>
      </p:sp>
      <p:sp>
        <p:nvSpPr>
          <p:cNvPr id="17411" name="TextBox 1"/>
          <p:cNvSpPr txBox="1"/>
          <p:nvPr/>
        </p:nvSpPr>
        <p:spPr>
          <a:xfrm>
            <a:off x="215900" y="890588"/>
            <a:ext cx="3708400" cy="954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欧洲西部的气候有什么特点？</a:t>
            </a:r>
          </a:p>
        </p:txBody>
      </p:sp>
      <p:sp>
        <p:nvSpPr>
          <p:cNvPr id="17412" name="Text Box 10"/>
          <p:cNvSpPr txBox="1"/>
          <p:nvPr/>
        </p:nvSpPr>
        <p:spPr>
          <a:xfrm>
            <a:off x="92075" y="1895475"/>
            <a:ext cx="34721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大西洋沿岸的主要气候</a:t>
            </a:r>
          </a:p>
        </p:txBody>
      </p:sp>
      <p:sp>
        <p:nvSpPr>
          <p:cNvPr id="13322" name="Text Box 11"/>
          <p:cNvSpPr txBox="1"/>
          <p:nvPr/>
        </p:nvSpPr>
        <p:spPr>
          <a:xfrm>
            <a:off x="168275" y="2490788"/>
            <a:ext cx="32480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类型：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温带海洋性气候</a:t>
            </a:r>
          </a:p>
        </p:txBody>
      </p:sp>
      <p:sp>
        <p:nvSpPr>
          <p:cNvPr id="13323" name="Text Box 12"/>
          <p:cNvSpPr txBox="1"/>
          <p:nvPr/>
        </p:nvSpPr>
        <p:spPr>
          <a:xfrm>
            <a:off x="168275" y="5126038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类型：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地中海气候</a:t>
            </a:r>
          </a:p>
        </p:txBody>
      </p:sp>
      <p:sp>
        <p:nvSpPr>
          <p:cNvPr id="13324" name="Text Box 13"/>
          <p:cNvSpPr txBox="1"/>
          <p:nvPr/>
        </p:nvSpPr>
        <p:spPr>
          <a:xfrm>
            <a:off x="168275" y="5705475"/>
            <a:ext cx="3248025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夏季炎热干燥，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冬季温和多雨</a:t>
            </a:r>
          </a:p>
        </p:txBody>
      </p:sp>
      <p:sp>
        <p:nvSpPr>
          <p:cNvPr id="13326" name="Text Box 17"/>
          <p:cNvSpPr txBox="1"/>
          <p:nvPr/>
        </p:nvSpPr>
        <p:spPr>
          <a:xfrm>
            <a:off x="95250" y="3049588"/>
            <a:ext cx="3657600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特征：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冬无严寒，夏无酷暑，全年降水均匀。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（温和湿润）</a:t>
            </a:r>
          </a:p>
        </p:txBody>
      </p:sp>
      <p:sp>
        <p:nvSpPr>
          <p:cNvPr id="17417" name="Text Box 10"/>
          <p:cNvSpPr txBox="1"/>
          <p:nvPr/>
        </p:nvSpPr>
        <p:spPr>
          <a:xfrm>
            <a:off x="92075" y="4543108"/>
            <a:ext cx="32677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地中海沿岸气候类型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35851" name="文本框 35850"/>
          <p:cNvSpPr txBox="1"/>
          <p:nvPr/>
        </p:nvSpPr>
        <p:spPr>
          <a:xfrm rot="-2534109">
            <a:off x="3614738" y="3151188"/>
            <a:ext cx="2952750" cy="519112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温带海洋性气候</a:t>
            </a:r>
          </a:p>
        </p:txBody>
      </p:sp>
      <p:sp>
        <p:nvSpPr>
          <p:cNvPr id="35853" name="文本框 35852"/>
          <p:cNvSpPr txBox="1"/>
          <p:nvPr/>
        </p:nvSpPr>
        <p:spPr>
          <a:xfrm>
            <a:off x="4203700" y="5064125"/>
            <a:ext cx="3240088" cy="5191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地   中   海   气   候</a:t>
            </a:r>
          </a:p>
        </p:txBody>
      </p:sp>
      <p:sp>
        <p:nvSpPr>
          <p:cNvPr id="35852" name="文本框 35851"/>
          <p:cNvSpPr txBox="1"/>
          <p:nvPr/>
        </p:nvSpPr>
        <p:spPr>
          <a:xfrm>
            <a:off x="6630988" y="2125663"/>
            <a:ext cx="611187" cy="3095625"/>
          </a:xfrm>
          <a:prstGeom prst="rect">
            <a:avLst/>
          </a:prstGeom>
          <a:noFill/>
          <a:ln w="25400">
            <a:noFill/>
          </a:ln>
        </p:spPr>
        <p:txBody>
          <a:bodyPr vert="eaVert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温带大陆性气候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/>
      <p:bldP spid="13323" grpId="0"/>
      <p:bldP spid="13324" grpId="0"/>
      <p:bldP spid="13326" grpId="0"/>
      <p:bldP spid="35851" grpId="0"/>
      <p:bldP spid="35853" grpId="0"/>
      <p:bldP spid="358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Text Box 6"/>
          <p:cNvSpPr txBox="1">
            <a:spLocks noChangeArrowheads="1"/>
          </p:cNvSpPr>
          <p:nvPr/>
        </p:nvSpPr>
        <p:spPr bwMode="auto">
          <a:xfrm>
            <a:off x="0" y="764704"/>
            <a:ext cx="6012160" cy="65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以</a:t>
            </a:r>
            <a:r>
              <a:rPr lang="zh-CN" altLang="en-US" sz="2800" u="sng" dirty="0">
                <a:solidFill>
                  <a:srgbClr val="7030A0"/>
                </a:solidFill>
                <a:ea typeface="黑体" panose="02010609060101010101" pitchFamily="2" charset="-122"/>
              </a:rPr>
              <a:t>      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带气候为主，无</a:t>
            </a:r>
            <a:r>
              <a:rPr lang="zh-CN" altLang="en-US" sz="2800" u="sng" dirty="0">
                <a:solidFill>
                  <a:srgbClr val="7030A0"/>
                </a:solidFill>
                <a:ea typeface="黑体" panose="02010609060101010101" pitchFamily="2" charset="-122"/>
              </a:rPr>
              <a:t>     带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气候</a:t>
            </a: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欧洲</a:t>
            </a:r>
            <a:r>
              <a:rPr lang="zh-CN" altLang="en-US" sz="2800" dirty="0">
                <a:solidFill>
                  <a:srgbClr val="002060"/>
                </a:solidFill>
                <a:ea typeface="黑体" panose="02010609060101010101" pitchFamily="2" charset="-122"/>
                <a:sym typeface="+mn-ea"/>
              </a:rPr>
              <a:t>西部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气候的</a:t>
            </a: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________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特征显著。</a:t>
            </a:r>
            <a:endParaRPr lang="zh-CN" altLang="en-US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欧洲西部典型的气候是？</a:t>
            </a: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气候特点分别是？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zh-CN" altLang="en-US" sz="2800" dirty="0">
              <a:solidFill>
                <a:srgbClr val="7030A0"/>
              </a:solidFill>
              <a:ea typeface="黑体" panose="02010609060101010101" pitchFamily="2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995327" y="1221582"/>
            <a:ext cx="1458912" cy="5842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9050" cap="sq">
            <a:solidFill>
              <a:srgbClr val="00000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海洋性</a:t>
            </a:r>
            <a:endParaRPr lang="zh-CN" altLang="en-US" dirty="0">
              <a:solidFill>
                <a:srgbClr val="008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174086" name="图片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4102" r="51499" b="21986"/>
          <a:stretch>
            <a:fillRect/>
          </a:stretch>
        </p:blipFill>
        <p:spPr bwMode="auto">
          <a:xfrm>
            <a:off x="330361" y="3450446"/>
            <a:ext cx="4392488" cy="238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330129" y="4545418"/>
            <a:ext cx="1977202" cy="52387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noFill/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地中海气候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2553981" y="4613499"/>
            <a:ext cx="2715889" cy="52387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noFill/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温带海洋性气候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2675890" y="5985510"/>
            <a:ext cx="6468110" cy="521970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solidFill>
              <a:schemeClr val="tx1"/>
            </a:solidFill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冬无严寒，夏无酷暑，一年内降水均匀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113030" y="5831205"/>
            <a:ext cx="2292350" cy="82994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solidFill>
              <a:schemeClr val="tx1"/>
            </a:solidFill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ea typeface="黑体" panose="02010609060101010101" pitchFamily="2" charset="-122"/>
              </a:rPr>
              <a:t> </a:t>
            </a:r>
            <a:r>
              <a:rPr lang="zh-CN" altLang="en-US" sz="2400" dirty="0">
                <a:solidFill>
                  <a:srgbClr val="3333FF"/>
                </a:solidFill>
                <a:ea typeface="黑体" panose="02010609060101010101" pitchFamily="2" charset="-122"/>
              </a:rPr>
              <a:t>夏季炎热干燥冬季温和多雨</a:t>
            </a:r>
          </a:p>
        </p:txBody>
      </p:sp>
      <p:pic>
        <p:nvPicPr>
          <p:cNvPr id="283653" name="图片 283652" descr="欧洲西部气候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1791401"/>
            <a:ext cx="3877945" cy="4085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3" name="文本框 249862"/>
          <p:cNvSpPr txBox="1"/>
          <p:nvPr/>
        </p:nvSpPr>
        <p:spPr>
          <a:xfrm>
            <a:off x="0" y="94615"/>
            <a:ext cx="2924175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气候特征</a:t>
            </a:r>
          </a:p>
        </p:txBody>
      </p:sp>
      <p:sp>
        <p:nvSpPr>
          <p:cNvPr id="148489" name="Rectangle 9"/>
          <p:cNvSpPr/>
          <p:nvPr/>
        </p:nvSpPr>
        <p:spPr>
          <a:xfrm>
            <a:off x="688023" y="678180"/>
            <a:ext cx="935037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</a:t>
            </a:r>
          </a:p>
        </p:txBody>
      </p:sp>
      <p:sp>
        <p:nvSpPr>
          <p:cNvPr id="148493" name="Rectangle 13"/>
          <p:cNvSpPr/>
          <p:nvPr/>
        </p:nvSpPr>
        <p:spPr>
          <a:xfrm>
            <a:off x="3836336" y="528764"/>
            <a:ext cx="881063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热</a:t>
            </a:r>
            <a:r>
              <a:rPr lang="zh-CN" altLang="en-US" sz="4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" name="椭圆 1"/>
          <p:cNvSpPr/>
          <p:nvPr/>
        </p:nvSpPr>
        <p:spPr>
          <a:xfrm rot="5400000">
            <a:off x="8543446" y="4308545"/>
            <a:ext cx="540385" cy="66421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5400000">
            <a:off x="8175287" y="2551200"/>
            <a:ext cx="504825" cy="66421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768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48489" grpId="0"/>
      <p:bldP spid="148493" grpId="0"/>
      <p:bldP spid="2" grpId="0" bldLvl="0" animBg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小结：欧洲西部的气候特征</a:t>
            </a:r>
          </a:p>
        </p:txBody>
      </p:sp>
      <p:pic>
        <p:nvPicPr>
          <p:cNvPr id="283653" name="图片 283652" descr="欧洲西部气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5" y="1334770"/>
            <a:ext cx="4413250" cy="464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8"/>
          <p:cNvSpPr/>
          <p:nvPr/>
        </p:nvSpPr>
        <p:spPr>
          <a:xfrm>
            <a:off x="457200" y="1773555"/>
            <a:ext cx="4105910" cy="3961130"/>
          </a:xfrm>
          <a:prstGeom prst="rect">
            <a:avLst/>
          </a:prstGeom>
          <a:solidFill>
            <a:srgbClr val="FFFFCC">
              <a:alpha val="50195"/>
            </a:srgbClr>
          </a:solidFill>
          <a:ln w="9525">
            <a:noFill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、以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带气候为主，无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带气候；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、气候的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特征显著；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、典型气候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气候和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气候。</a:t>
            </a:r>
          </a:p>
        </p:txBody>
      </p:sp>
      <p:sp>
        <p:nvSpPr>
          <p:cNvPr id="148489" name="Rectangle 9"/>
          <p:cNvSpPr/>
          <p:nvPr/>
        </p:nvSpPr>
        <p:spPr>
          <a:xfrm>
            <a:off x="1640523" y="1674495"/>
            <a:ext cx="935037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</a:t>
            </a:r>
          </a:p>
        </p:txBody>
      </p:sp>
      <p:sp>
        <p:nvSpPr>
          <p:cNvPr id="148493" name="Rectangle 13"/>
          <p:cNvSpPr/>
          <p:nvPr/>
        </p:nvSpPr>
        <p:spPr>
          <a:xfrm>
            <a:off x="2266950" y="2204720"/>
            <a:ext cx="881063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热</a:t>
            </a:r>
            <a:r>
              <a:rPr lang="zh-CN" altLang="en-US" sz="4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48490" name="Rectangle 10"/>
          <p:cNvSpPr/>
          <p:nvPr/>
        </p:nvSpPr>
        <p:spPr>
          <a:xfrm>
            <a:off x="2576195" y="2964180"/>
            <a:ext cx="16821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海洋性</a:t>
            </a:r>
          </a:p>
        </p:txBody>
      </p:sp>
      <p:sp>
        <p:nvSpPr>
          <p:cNvPr id="148491" name="Rectangle 11"/>
          <p:cNvSpPr/>
          <p:nvPr/>
        </p:nvSpPr>
        <p:spPr>
          <a:xfrm>
            <a:off x="636588" y="4730433"/>
            <a:ext cx="32400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温带海洋性</a:t>
            </a:r>
          </a:p>
        </p:txBody>
      </p:sp>
      <p:sp>
        <p:nvSpPr>
          <p:cNvPr id="148492" name="Rectangle 12"/>
          <p:cNvSpPr/>
          <p:nvPr/>
        </p:nvSpPr>
        <p:spPr>
          <a:xfrm>
            <a:off x="636588" y="5314950"/>
            <a:ext cx="17653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地中海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9" grpId="0"/>
      <p:bldP spid="148493" grpId="0"/>
      <p:bldP spid="148490" grpId="0"/>
      <p:bldP spid="148491" grpId="0"/>
      <p:bldP spid="1484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/>
              <a:t>本课小结</a:t>
            </a:r>
          </a:p>
        </p:txBody>
      </p:sp>
      <p:sp>
        <p:nvSpPr>
          <p:cNvPr id="52226" name="文本框 4"/>
          <p:cNvSpPr txBox="1"/>
          <p:nvPr/>
        </p:nvSpPr>
        <p:spPr>
          <a:xfrm>
            <a:off x="522288" y="904875"/>
            <a:ext cx="8277225" cy="5648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欧洲西部：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地理位置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：纬度、半球、海陆位置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地形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：地形以平原、山地为主；</a:t>
            </a:r>
            <a:r>
              <a:rPr lang="zh-CN" altLang="en-US" sz="2800">
                <a:ln>
                  <a:noFill/>
                </a:ln>
                <a:effectLst/>
                <a:latin typeface="Calibri" panose="020F0502020204030204" charset="0"/>
                <a:ea typeface="黑体" panose="02010609060101010101" pitchFamily="2" charset="-122"/>
                <a:sym typeface="+mn-ea"/>
              </a:rPr>
              <a:t>地势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南北高，中部低等；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气候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：（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）以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温带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气候为主，无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热带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气候；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）气候的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海洋性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特征显著；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、典型气候</a:t>
            </a:r>
            <a:r>
              <a:rPr lang="zh-CN" altLang="en-US" sz="28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温带海洋性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气候和</a:t>
            </a:r>
            <a:r>
              <a:rPr lang="zh-CN" altLang="en-US" sz="28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地中海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07315" y="730250"/>
            <a:ext cx="8672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800" b="0">
                <a:ea typeface="宋体" panose="02010600030101010101" pitchFamily="2" charset="-122"/>
              </a:rPr>
              <a:t>读欧洲西部地形图及汉堡气候资料图，完成下列</a:t>
            </a:r>
            <a:r>
              <a:rPr lang="en-US" altLang="zh-CN" sz="2800" b="0">
                <a:ea typeface="宋体" panose="02010600030101010101" pitchFamily="2" charset="-122"/>
              </a:rPr>
              <a:t>1-3</a:t>
            </a:r>
            <a:r>
              <a:rPr lang="zh-CN" sz="2800" b="0">
                <a:ea typeface="宋体" panose="02010600030101010101" pitchFamily="2" charset="-122"/>
              </a:rPr>
              <a:t>题。</a:t>
            </a:r>
            <a:endParaRPr lang="zh-CN" altLang="en-US" sz="2800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4513580" y="3649980"/>
            <a:ext cx="4693285" cy="3208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0" y="1056640"/>
            <a:ext cx="7634605" cy="3399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zh-CN" sz="2000" b="0">
              <a:ea typeface="宋体" panose="02010600030101010101" pitchFamily="2" charset="-122"/>
            </a:endParaRPr>
          </a:p>
          <a:p>
            <a:r>
              <a:rPr lang="en-US" sz="2000" b="0">
                <a:ea typeface="宋体" panose="02010600030101010101" pitchFamily="2" charset="-122"/>
              </a:rPr>
              <a:t>1.</a:t>
            </a:r>
            <a:r>
              <a:rPr lang="zh-CN" sz="2000" b="0">
                <a:ea typeface="宋体" panose="02010600030101010101" pitchFamily="2" charset="-122"/>
              </a:rPr>
              <a:t>下列关于欧洲西部自然地理特征的说法，不正确的是（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</a:t>
            </a:r>
            <a:r>
              <a:rPr lang="zh-CN" sz="2000" b="0">
                <a:ea typeface="宋体" panose="02010600030101010101" pitchFamily="2" charset="-122"/>
              </a:rPr>
              <a:t>）            </a:t>
            </a:r>
            <a:endParaRPr lang="en-US" sz="2000" b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sz="2000" b="0">
                <a:ea typeface="宋体" panose="02010600030101010101" pitchFamily="2" charset="-122"/>
              </a:rPr>
              <a:t>北临北冰洋，西临大西洋，南临地中海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</a:t>
            </a:r>
          </a:p>
          <a:p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B. </a:t>
            </a:r>
            <a:r>
              <a:rPr lang="zh-CN" sz="2000" b="0">
                <a:sym typeface="+mn-ea"/>
              </a:rPr>
              <a:t>面积占欧洲的一半左右</a:t>
            </a:r>
          </a:p>
          <a:p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C. </a:t>
            </a:r>
            <a:r>
              <a:rPr lang="zh-CN" sz="2000" b="0">
                <a:sym typeface="+mn-ea"/>
              </a:rPr>
              <a:t>以高原、山地为主，地势南高北低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D. </a:t>
            </a:r>
            <a:r>
              <a:rPr lang="zh-CN" sz="2000" b="0">
                <a:sym typeface="+mn-ea"/>
              </a:rPr>
              <a:t>温带海洋性气候分布范围广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欧洲西部三面临海，其中西临（    ）</a:t>
            </a:r>
            <a:endParaRPr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A.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黑海 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北冰洋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C.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大西洋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D.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地中海</a:t>
            </a:r>
            <a:endParaRPr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2000"/>
          </a:p>
          <a:p>
            <a:r>
              <a:rPr lang="en-US" sz="2000" b="0">
                <a:latin typeface="Calibri" panose="020F0502020204030204" charset="0"/>
                <a:sym typeface="+mn-ea"/>
              </a:rPr>
              <a:t> 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    </a:t>
            </a:r>
            <a:endParaRPr lang="zh-CN" altLang="en-US" sz="200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0" y="4466908"/>
            <a:ext cx="12700" cy="3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0" y="4757738"/>
            <a:ext cx="12700" cy="3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0" y="3886835"/>
            <a:ext cx="460502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2000" b="0">
                <a:ea typeface="宋体" panose="02010600030101010101" pitchFamily="2" charset="-122"/>
              </a:rPr>
              <a:t>3.</a:t>
            </a:r>
            <a:r>
              <a:rPr lang="zh-CN" sz="2000" b="0">
                <a:ea typeface="宋体" panose="02010600030101010101" pitchFamily="2" charset="-122"/>
              </a:rPr>
              <a:t>欧洲西部是世界上（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sz="2000" b="0">
                <a:ea typeface="宋体" panose="02010600030101010101" pitchFamily="2" charset="-122"/>
              </a:rPr>
              <a:t>）气候分布最广，最典型的地区．            </a:t>
            </a:r>
            <a:endParaRPr lang="en-US" sz="2000" b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sz="2000" b="0">
                <a:ea typeface="宋体" panose="02010600030101010101" pitchFamily="2" charset="-122"/>
              </a:rPr>
              <a:t>温带季风气候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B. </a:t>
            </a:r>
            <a:r>
              <a:rPr lang="zh-CN" sz="2000" b="0">
                <a:ea typeface="宋体" panose="02010600030101010101" pitchFamily="2" charset="-122"/>
              </a:rPr>
              <a:t>温带大陆性气候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      C. </a:t>
            </a:r>
            <a:r>
              <a:rPr lang="zh-CN" sz="2000" b="0">
                <a:ea typeface="宋体" panose="02010600030101010101" pitchFamily="2" charset="-122"/>
              </a:rPr>
              <a:t>温带海洋性气候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D. </a:t>
            </a:r>
            <a:r>
              <a:rPr lang="zh-CN" sz="2000" b="0">
                <a:ea typeface="宋体" panose="02010600030101010101" pitchFamily="2" charset="-122"/>
              </a:rPr>
              <a:t>热带雨林气候</a:t>
            </a:r>
          </a:p>
          <a:p>
            <a:endParaRPr lang="zh-CN" altLang="en-US" sz="2000"/>
          </a:p>
        </p:txBody>
      </p:sp>
      <p:sp>
        <p:nvSpPr>
          <p:cNvPr id="294914" name="矩形 294913"/>
          <p:cNvSpPr/>
          <p:nvPr/>
        </p:nvSpPr>
        <p:spPr>
          <a:xfrm>
            <a:off x="2394585" y="136525"/>
            <a:ext cx="2317750" cy="5270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2500" lnSpcReduction="20000"/>
          </a:bodyPr>
          <a:lstStyle/>
          <a:p>
            <a:pPr algn="ctr"/>
            <a:r>
              <a:rPr lang="zh-CN" altLang="en-US" sz="36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课堂练习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08090" y="1316355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01110" y="2933700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04440" y="3822700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56515" y="668020"/>
            <a:ext cx="86728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4.2016</a:t>
            </a:r>
            <a:r>
              <a:rPr lang="zh-CN" b="0">
                <a:ea typeface="宋体" panose="02010600030101010101" pitchFamily="2" charset="-122"/>
              </a:rPr>
              <a:t>年金秋十月，国家主席习近平对英国进行国事访问。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b="0">
                <a:ea typeface="宋体" panose="02010600030101010101" pitchFamily="2" charset="-122"/>
              </a:rPr>
              <a:t>习主席此访立足英国，面向欧洲，辐射全球，开启了中英全面战略伙伴关系黄金时代，为中欧合作注入了新动力。读欧洲西部地区图回答。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/>
          </a:p>
        </p:txBody>
      </p:sp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63365" y="1856740"/>
            <a:ext cx="5080635" cy="413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0" y="1968500"/>
            <a:ext cx="4083050" cy="4869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zh-CN" sz="1050" b="0">
              <a:ea typeface="宋体" panose="02010600030101010101" pitchFamily="2" charset="-122"/>
            </a:endParaRPr>
          </a:p>
          <a:p>
            <a:r>
              <a:rPr lang="zh-CN" sz="2000" b="0">
                <a:ea typeface="宋体" panose="02010600030101010101" pitchFamily="2" charset="-122"/>
              </a:rPr>
              <a:t>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000" b="0">
                <a:ea typeface="宋体" panose="02010600030101010101" pitchFamily="2" charset="-122"/>
              </a:rPr>
              <a:t>）根据本区的地形图，有位同学概括归纳出欧洲西部的地形地势特点是：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000" b="0">
                <a:ea typeface="宋体" panose="02010600030101010101" pitchFamily="2" charset="-122"/>
              </a:rPr>
              <a:t>地形以平原和山地为主，平原主要分布在中部，山地主要分布在南部和北部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000" b="0">
                <a:ea typeface="宋体" panose="02010600030101010101" pitchFamily="2" charset="-122"/>
              </a:rPr>
              <a:t>。你认为这种结论是否正确？如果你感觉还不完善，需要补充，请写出。   </a:t>
            </a:r>
          </a:p>
          <a:p>
            <a:r>
              <a:rPr lang="zh-CN" sz="2000" b="0">
                <a:ea typeface="宋体" panose="02010600030101010101" pitchFamily="2" charset="-122"/>
              </a:rPr>
              <a:t> </a:t>
            </a:r>
          </a:p>
          <a:p>
            <a:endParaRPr lang="zh-CN" sz="2000" b="0">
              <a:ea typeface="宋体" panose="02010600030101010101" pitchFamily="2" charset="-122"/>
            </a:endParaRPr>
          </a:p>
          <a:p>
            <a:r>
              <a:rPr lang="zh-CN" sz="2000" b="0">
                <a:ea typeface="宋体" panose="02010600030101010101" pitchFamily="2" charset="-122"/>
              </a:rPr>
              <a:t>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2000" b="0">
                <a:ea typeface="宋体" panose="02010600030101010101" pitchFamily="2" charset="-122"/>
              </a:rPr>
              <a:t>）根据气温曲线图和降水量柱状图，说出本区自西向东气温年较差的变化规律和降水的变化规律。  气温年较差的变化规律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sz="2000" b="0">
                <a:ea typeface="宋体" panose="02010600030101010101" pitchFamily="2" charset="-122"/>
              </a:rPr>
              <a:t>，降水的变化规律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000" b="0">
                <a:ea typeface="宋体" panose="02010600030101010101" pitchFamily="2" charset="-122"/>
              </a:rPr>
              <a:t>，其影响因素是</a:t>
            </a:r>
            <a:r>
              <a:rPr lang="zh-CN" sz="2000" b="0" u="sng">
                <a:ea typeface="宋体" panose="02010600030101010101" pitchFamily="2" charset="-122"/>
              </a:rPr>
              <a:t>                                          </a:t>
            </a:r>
            <a:r>
              <a:rPr lang="zh-CN" sz="2000" b="0">
                <a:ea typeface="宋体" panose="02010600030101010101" pitchFamily="2" charset="-122"/>
              </a:rPr>
              <a:t>。    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186690" y="4324985"/>
            <a:ext cx="3808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地势南北高，中部低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3985" y="5705475"/>
            <a:ext cx="1205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小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86585" y="5993130"/>
            <a:ext cx="1205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多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</a:rPr>
              <a:t>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53770" y="6377940"/>
            <a:ext cx="201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海陆分布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295939" descr="瓦伦西亚伯明翰汉堡华沙气候统计"/>
          <p:cNvPicPr>
            <a:picLocks noChangeAspect="1"/>
          </p:cNvPicPr>
          <p:nvPr/>
        </p:nvPicPr>
        <p:blipFill>
          <a:blip r:embed="rId2"/>
          <a:srcRect l="1291" b="5046"/>
          <a:stretch>
            <a:fillRect/>
          </a:stretch>
        </p:blipFill>
        <p:spPr>
          <a:xfrm>
            <a:off x="4359275" y="1484313"/>
            <a:ext cx="4460875" cy="453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矩形 295940"/>
          <p:cNvSpPr/>
          <p:nvPr/>
        </p:nvSpPr>
        <p:spPr>
          <a:xfrm>
            <a:off x="398463" y="979488"/>
            <a:ext cx="75272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读欧洲西部四个城市的气候统计图，完成下列各题。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95942" name="矩形 295941"/>
          <p:cNvSpPr/>
          <p:nvPr/>
        </p:nvSpPr>
        <p:spPr>
          <a:xfrm>
            <a:off x="398463" y="1484313"/>
            <a:ext cx="4999037" cy="5140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）瓦伦西亚气温年较差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，其降水分配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有何特点？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降水较均匀，冬雨稍多。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）分析四城市的气候统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计图，瓦伦西亚、伯明翰、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汉堡三城市的气候类型相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同，为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气候，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华沙气候与它们有明显差别，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其差别在于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______________</a:t>
            </a:r>
          </a:p>
          <a:p>
            <a:pPr>
              <a:lnSpc>
                <a:spcPct val="115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其气候类型为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气候。 </a:t>
            </a:r>
          </a:p>
        </p:txBody>
      </p:sp>
      <p:sp>
        <p:nvSpPr>
          <p:cNvPr id="295944" name="矩形 295943"/>
          <p:cNvSpPr/>
          <p:nvPr/>
        </p:nvSpPr>
        <p:spPr>
          <a:xfrm>
            <a:off x="901700" y="19637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295945" name="矩形 295944"/>
          <p:cNvSpPr/>
          <p:nvPr/>
        </p:nvSpPr>
        <p:spPr>
          <a:xfrm>
            <a:off x="1550988" y="4484688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温带海洋性</a:t>
            </a:r>
          </a:p>
        </p:txBody>
      </p:sp>
      <p:sp>
        <p:nvSpPr>
          <p:cNvPr id="295946" name="矩形 295945"/>
          <p:cNvSpPr/>
          <p:nvPr/>
        </p:nvSpPr>
        <p:spPr>
          <a:xfrm>
            <a:off x="412750" y="5257800"/>
            <a:ext cx="3887788" cy="933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              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气温年较差大，降水季节分配不均匀。</a:t>
            </a:r>
          </a:p>
        </p:txBody>
      </p:sp>
      <p:sp>
        <p:nvSpPr>
          <p:cNvPr id="295947" name="矩形 295946"/>
          <p:cNvSpPr/>
          <p:nvPr/>
        </p:nvSpPr>
        <p:spPr>
          <a:xfrm>
            <a:off x="2414588" y="6140450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温带大陆性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5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5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4" grpId="0"/>
      <p:bldP spid="295945" grpId="0"/>
      <p:bldP spid="295946" grpId="0"/>
      <p:bldP spid="2959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5400" y="1040765"/>
            <a:ext cx="911860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sz="4800">
                <a:solidFill>
                  <a:srgbClr val="FF0000"/>
                </a:solidFill>
                <a:ea typeface="宋体" panose="02010600030101010101" pitchFamily="2" charset="-122"/>
              </a:rPr>
              <a:t>【学习目标】</a:t>
            </a:r>
            <a:endParaRPr lang="zh-CN" sz="360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sz="3600" b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0"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指图说出欧洲西部地区的范围</a:t>
            </a:r>
            <a:r>
              <a:rPr lang="en-US" alt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600" b="0">
                <a:latin typeface="Times New Roman" panose="02020603050405020304" pitchFamily="18" charset="0"/>
                <a:ea typeface="宋体" panose="02010600030101010101" pitchFamily="2" charset="-122"/>
              </a:rPr>
              <a:t>能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在地图上找到欧洲西部的主要国家。</a:t>
            </a:r>
            <a:endParaRPr lang="en-US" sz="36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36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读图说出欧洲西部地理位置、地形和气候的地理环境特征。</a:t>
            </a:r>
          </a:p>
          <a:p>
            <a:pPr algn="l"/>
            <a:endParaRPr lang="zh-CN" sz="3600" b="0">
              <a:ea typeface="宋体" panose="02010600030101010101" pitchFamily="2" charset="-122"/>
            </a:endParaRPr>
          </a:p>
          <a:p>
            <a:pPr algn="l"/>
            <a:r>
              <a:rPr lang="zh-CN" sz="3600">
                <a:solidFill>
                  <a:srgbClr val="FF0000"/>
                </a:solidFill>
                <a:ea typeface="宋体" panose="02010600030101010101" pitchFamily="2" charset="-122"/>
              </a:rPr>
              <a:t>【重难点】</a:t>
            </a:r>
            <a:endParaRPr lang="zh-CN" sz="36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欧洲西部的地形及气候自然地理概况。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1" name="矩形 247810"/>
          <p:cNvSpPr/>
          <p:nvPr/>
        </p:nvSpPr>
        <p:spPr>
          <a:xfrm>
            <a:off x="1801495" y="119380"/>
            <a:ext cx="46101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5000" lnSpcReduction="20000"/>
          </a:bodyPr>
          <a:lstStyle/>
          <a:p>
            <a:pPr algn="ctr"/>
            <a:r>
              <a:rPr lang="zh-CN" altLang="en-US" sz="66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欧 洲 西 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386080" y="987425"/>
            <a:ext cx="86912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b="0">
                <a:ea typeface="宋体" panose="02010600030101010101" pitchFamily="2" charset="-122"/>
              </a:rPr>
              <a:t>6.</a:t>
            </a:r>
            <a:r>
              <a:rPr lang="zh-CN" b="0">
                <a:ea typeface="宋体" panose="02010600030101010101" pitchFamily="2" charset="-122"/>
              </a:rPr>
              <a:t>读欧洲西部地区略图及气温曲线和降水量柱状图，回答问题．</a:t>
            </a:r>
            <a:endParaRPr lang="zh-CN" altLang="en-US"/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57960" y="1338580"/>
            <a:ext cx="5224145" cy="3715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6" name="文本框 105"/>
          <p:cNvSpPr txBox="1"/>
          <p:nvPr/>
        </p:nvSpPr>
        <p:spPr>
          <a:xfrm>
            <a:off x="158115" y="4881880"/>
            <a:ext cx="8674735" cy="1976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zh-CN" sz="1050" b="0">
              <a:ea typeface="宋体" panose="02010600030101010101" pitchFamily="2" charset="-122"/>
            </a:endParaRPr>
          </a:p>
          <a:p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800" b="0">
                <a:ea typeface="宋体" panose="02010600030101010101" pitchFamily="2" charset="-122"/>
              </a:rPr>
              <a:t>）欧洲西部深受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800" b="0">
                <a:ea typeface="宋体" panose="02010600030101010101" pitchFamily="2" charset="-122"/>
              </a:rPr>
              <a:t>的影响，气候的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800" b="0">
                <a:ea typeface="宋体" panose="02010600030101010101" pitchFamily="2" charset="-122"/>
              </a:rPr>
              <a:t>大陆性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800" b="0">
                <a:ea typeface="宋体" panose="02010600030101010101" pitchFamily="2" charset="-122"/>
              </a:rPr>
              <a:t>或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800" b="0">
                <a:ea typeface="宋体" panose="02010600030101010101" pitchFamily="2" charset="-122"/>
              </a:rPr>
              <a:t>海洋性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800" b="0">
                <a:ea typeface="宋体" panose="02010600030101010101" pitchFamily="2" charset="-122"/>
              </a:rPr>
              <a:t>）特征明显．    </a:t>
            </a:r>
          </a:p>
          <a:p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2800" b="0">
                <a:ea typeface="宋体" panose="02010600030101010101" pitchFamily="2" charset="-122"/>
              </a:rPr>
              <a:t>）根据伦敦的位置和气候资料图，可以判断其气候特征：</a:t>
            </a:r>
            <a:r>
              <a:rPr lang="zh-CN" sz="2800" b="0" u="sng">
                <a:ea typeface="宋体" panose="02010600030101010101" pitchFamily="2" charset="-122"/>
              </a:rPr>
              <a:t>          </a:t>
            </a:r>
            <a:endParaRPr lang="zh-CN" altLang="en-US" sz="2800" u="sng"/>
          </a:p>
        </p:txBody>
      </p:sp>
      <p:sp>
        <p:nvSpPr>
          <p:cNvPr id="3" name="文本框 2"/>
          <p:cNvSpPr txBox="1"/>
          <p:nvPr/>
        </p:nvSpPr>
        <p:spPr>
          <a:xfrm>
            <a:off x="3408680" y="5053965"/>
            <a:ext cx="147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大西洋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57415" y="4998085"/>
            <a:ext cx="147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海洋性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7960" y="6332855"/>
            <a:ext cx="6316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冬无严寒，夏无酷暑，一年内降水均匀。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文本框 249859"/>
          <p:cNvSpPr txBox="1"/>
          <p:nvPr/>
        </p:nvSpPr>
        <p:spPr>
          <a:xfrm>
            <a:off x="0" y="760095"/>
            <a:ext cx="905573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欧洲西部是指欧洲的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西半部（理解为二分之一）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，包括北欧、西欧、中欧和南欧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，面积约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500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万千米</a:t>
            </a:r>
            <a:r>
              <a:rPr lang="en-US" altLang="zh-CN" sz="2400" b="1" baseline="3000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，包括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30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多个国家。从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经济发展水平看，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这些国家大多数属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于</a:t>
            </a:r>
            <a:r>
              <a:rPr lang="zh-CN" altLang="en-US" sz="2400" u="sng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发达国家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一、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范围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和国家</a:t>
            </a:r>
          </a:p>
        </p:txBody>
      </p:sp>
      <p:pic>
        <p:nvPicPr>
          <p:cNvPr id="249864" name="图片 249863" descr="7-31"/>
          <p:cNvPicPr>
            <a:picLocks noChangeAspect="1"/>
          </p:cNvPicPr>
          <p:nvPr/>
        </p:nvPicPr>
        <p:blipFill>
          <a:blip r:embed="rId4"/>
          <a:srcRect l="2641" t="4558" r="3621" b="3477"/>
          <a:stretch>
            <a:fillRect/>
          </a:stretch>
        </p:blipFill>
        <p:spPr>
          <a:xfrm>
            <a:off x="2846705" y="1729740"/>
            <a:ext cx="6297295" cy="5128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5" name="文本框 249864"/>
          <p:cNvSpPr txBox="1"/>
          <p:nvPr/>
        </p:nvSpPr>
        <p:spPr>
          <a:xfrm>
            <a:off x="46038" y="3491548"/>
            <a:ext cx="2736850" cy="2784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读图，找出法国、英国、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德国、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意大利、西班牙、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希腊、瑞典、挪威、芬兰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等。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3599180" y="2078355"/>
            <a:ext cx="3013710" cy="2269490"/>
          </a:xfrm>
          <a:custGeom>
            <a:avLst/>
            <a:gdLst>
              <a:gd name="connisteX0" fmla="*/ 0 w 3013963"/>
              <a:gd name="connsiteY0" fmla="*/ 0 h 2269348"/>
              <a:gd name="connisteX1" fmla="*/ 72390 w 3013963"/>
              <a:gd name="connsiteY1" fmla="*/ 52070 h 2269348"/>
              <a:gd name="connisteX2" fmla="*/ 144780 w 3013963"/>
              <a:gd name="connsiteY2" fmla="*/ 52070 h 2269348"/>
              <a:gd name="connisteX3" fmla="*/ 227330 w 3013963"/>
              <a:gd name="connsiteY3" fmla="*/ 52070 h 2269348"/>
              <a:gd name="connisteX4" fmla="*/ 299720 w 3013963"/>
              <a:gd name="connsiteY4" fmla="*/ 52070 h 2269348"/>
              <a:gd name="connisteX5" fmla="*/ 372110 w 3013963"/>
              <a:gd name="connsiteY5" fmla="*/ 52070 h 2269348"/>
              <a:gd name="connisteX6" fmla="*/ 444500 w 3013963"/>
              <a:gd name="connsiteY6" fmla="*/ 52070 h 2269348"/>
              <a:gd name="connisteX7" fmla="*/ 516890 w 3013963"/>
              <a:gd name="connsiteY7" fmla="*/ 52070 h 2269348"/>
              <a:gd name="connisteX8" fmla="*/ 589915 w 3013963"/>
              <a:gd name="connsiteY8" fmla="*/ 41275 h 2269348"/>
              <a:gd name="connisteX9" fmla="*/ 662305 w 3013963"/>
              <a:gd name="connsiteY9" fmla="*/ 31115 h 2269348"/>
              <a:gd name="connisteX10" fmla="*/ 734695 w 3013963"/>
              <a:gd name="connsiteY10" fmla="*/ 31115 h 2269348"/>
              <a:gd name="connisteX11" fmla="*/ 807085 w 3013963"/>
              <a:gd name="connsiteY11" fmla="*/ 31115 h 2269348"/>
              <a:gd name="connisteX12" fmla="*/ 889635 w 3013963"/>
              <a:gd name="connsiteY12" fmla="*/ 31115 h 2269348"/>
              <a:gd name="connisteX13" fmla="*/ 972185 w 3013963"/>
              <a:gd name="connsiteY13" fmla="*/ 31115 h 2269348"/>
              <a:gd name="connisteX14" fmla="*/ 1044575 w 3013963"/>
              <a:gd name="connsiteY14" fmla="*/ 31115 h 2269348"/>
              <a:gd name="connisteX15" fmla="*/ 1137920 w 3013963"/>
              <a:gd name="connsiteY15" fmla="*/ 31115 h 2269348"/>
              <a:gd name="connisteX16" fmla="*/ 1220470 w 3013963"/>
              <a:gd name="connsiteY16" fmla="*/ 31115 h 2269348"/>
              <a:gd name="connisteX17" fmla="*/ 1292860 w 3013963"/>
              <a:gd name="connsiteY17" fmla="*/ 31115 h 2269348"/>
              <a:gd name="connisteX18" fmla="*/ 1365250 w 3013963"/>
              <a:gd name="connsiteY18" fmla="*/ 31115 h 2269348"/>
              <a:gd name="connisteX19" fmla="*/ 1458595 w 3013963"/>
              <a:gd name="connsiteY19" fmla="*/ 31115 h 2269348"/>
              <a:gd name="connisteX20" fmla="*/ 1530985 w 3013963"/>
              <a:gd name="connsiteY20" fmla="*/ 31115 h 2269348"/>
              <a:gd name="connisteX21" fmla="*/ 1603375 w 3013963"/>
              <a:gd name="connsiteY21" fmla="*/ 31115 h 2269348"/>
              <a:gd name="connisteX22" fmla="*/ 1685925 w 3013963"/>
              <a:gd name="connsiteY22" fmla="*/ 31115 h 2269348"/>
              <a:gd name="connisteX23" fmla="*/ 1769110 w 3013963"/>
              <a:gd name="connsiteY23" fmla="*/ 31115 h 2269348"/>
              <a:gd name="connisteX24" fmla="*/ 1851660 w 3013963"/>
              <a:gd name="connsiteY24" fmla="*/ 31115 h 2269348"/>
              <a:gd name="connisteX25" fmla="*/ 1934210 w 3013963"/>
              <a:gd name="connsiteY25" fmla="*/ 31115 h 2269348"/>
              <a:gd name="connisteX26" fmla="*/ 2016760 w 3013963"/>
              <a:gd name="connsiteY26" fmla="*/ 31115 h 2269348"/>
              <a:gd name="connisteX27" fmla="*/ 2099945 w 3013963"/>
              <a:gd name="connsiteY27" fmla="*/ 31115 h 2269348"/>
              <a:gd name="connisteX28" fmla="*/ 2192655 w 3013963"/>
              <a:gd name="connsiteY28" fmla="*/ 31115 h 2269348"/>
              <a:gd name="connisteX29" fmla="*/ 2265045 w 3013963"/>
              <a:gd name="connsiteY29" fmla="*/ 31115 h 2269348"/>
              <a:gd name="connisteX30" fmla="*/ 2337435 w 3013963"/>
              <a:gd name="connsiteY30" fmla="*/ 31115 h 2269348"/>
              <a:gd name="connisteX31" fmla="*/ 2409825 w 3013963"/>
              <a:gd name="connsiteY31" fmla="*/ 31115 h 2269348"/>
              <a:gd name="connisteX32" fmla="*/ 2482215 w 3013963"/>
              <a:gd name="connsiteY32" fmla="*/ 31115 h 2269348"/>
              <a:gd name="connisteX33" fmla="*/ 2555240 w 3013963"/>
              <a:gd name="connsiteY33" fmla="*/ 31115 h 2269348"/>
              <a:gd name="connisteX34" fmla="*/ 2627630 w 3013963"/>
              <a:gd name="connsiteY34" fmla="*/ 31115 h 2269348"/>
              <a:gd name="connisteX35" fmla="*/ 2700020 w 3013963"/>
              <a:gd name="connsiteY35" fmla="*/ 31115 h 2269348"/>
              <a:gd name="connisteX36" fmla="*/ 2772410 w 3013963"/>
              <a:gd name="connsiteY36" fmla="*/ 62230 h 2269348"/>
              <a:gd name="connisteX37" fmla="*/ 2854960 w 3013963"/>
              <a:gd name="connsiteY37" fmla="*/ 103505 h 2269348"/>
              <a:gd name="connisteX38" fmla="*/ 2927350 w 3013963"/>
              <a:gd name="connsiteY38" fmla="*/ 154940 h 2269348"/>
              <a:gd name="connisteX39" fmla="*/ 2999740 w 3013963"/>
              <a:gd name="connsiteY39" fmla="*/ 238125 h 2269348"/>
              <a:gd name="connisteX40" fmla="*/ 3009900 w 3013963"/>
              <a:gd name="connsiteY40" fmla="*/ 310515 h 2269348"/>
              <a:gd name="connisteX41" fmla="*/ 3009900 w 3013963"/>
              <a:gd name="connsiteY41" fmla="*/ 382905 h 2269348"/>
              <a:gd name="connisteX42" fmla="*/ 3009900 w 3013963"/>
              <a:gd name="connsiteY42" fmla="*/ 455295 h 2269348"/>
              <a:gd name="connisteX43" fmla="*/ 3009900 w 3013963"/>
              <a:gd name="connsiteY43" fmla="*/ 527685 h 2269348"/>
              <a:gd name="connisteX44" fmla="*/ 3009900 w 3013963"/>
              <a:gd name="connsiteY44" fmla="*/ 600075 h 2269348"/>
              <a:gd name="connisteX45" fmla="*/ 3009900 w 3013963"/>
              <a:gd name="connsiteY45" fmla="*/ 672465 h 2269348"/>
              <a:gd name="connisteX46" fmla="*/ 3009900 w 3013963"/>
              <a:gd name="connsiteY46" fmla="*/ 744855 h 2269348"/>
              <a:gd name="connisteX47" fmla="*/ 3009900 w 3013963"/>
              <a:gd name="connsiteY47" fmla="*/ 827405 h 2269348"/>
              <a:gd name="connisteX48" fmla="*/ 2999740 w 3013963"/>
              <a:gd name="connsiteY48" fmla="*/ 910590 h 2269348"/>
              <a:gd name="connisteX49" fmla="*/ 2999740 w 3013963"/>
              <a:gd name="connsiteY49" fmla="*/ 982980 h 2269348"/>
              <a:gd name="connisteX50" fmla="*/ 2999740 w 3013963"/>
              <a:gd name="connsiteY50" fmla="*/ 1065530 h 2269348"/>
              <a:gd name="connisteX51" fmla="*/ 2999740 w 3013963"/>
              <a:gd name="connsiteY51" fmla="*/ 1148080 h 2269348"/>
              <a:gd name="connisteX52" fmla="*/ 2999740 w 3013963"/>
              <a:gd name="connsiteY52" fmla="*/ 1231265 h 2269348"/>
              <a:gd name="connisteX53" fmla="*/ 2999740 w 3013963"/>
              <a:gd name="connsiteY53" fmla="*/ 1303655 h 2269348"/>
              <a:gd name="connisteX54" fmla="*/ 2999740 w 3013963"/>
              <a:gd name="connsiteY54" fmla="*/ 1376045 h 2269348"/>
              <a:gd name="connisteX55" fmla="*/ 2999740 w 3013963"/>
              <a:gd name="connsiteY55" fmla="*/ 1458595 h 2269348"/>
              <a:gd name="connisteX56" fmla="*/ 3009900 w 3013963"/>
              <a:gd name="connsiteY56" fmla="*/ 1530985 h 2269348"/>
              <a:gd name="connisteX57" fmla="*/ 2937510 w 3013963"/>
              <a:gd name="connsiteY57" fmla="*/ 1593215 h 2269348"/>
              <a:gd name="connisteX58" fmla="*/ 2854960 w 3013963"/>
              <a:gd name="connsiteY58" fmla="*/ 1593215 h 2269348"/>
              <a:gd name="connisteX59" fmla="*/ 2782570 w 3013963"/>
              <a:gd name="connsiteY59" fmla="*/ 1613535 h 2269348"/>
              <a:gd name="connisteX60" fmla="*/ 2700020 w 3013963"/>
              <a:gd name="connsiteY60" fmla="*/ 1675765 h 2269348"/>
              <a:gd name="connisteX61" fmla="*/ 2616835 w 3013963"/>
              <a:gd name="connsiteY61" fmla="*/ 1717040 h 2269348"/>
              <a:gd name="connisteX62" fmla="*/ 2544445 w 3013963"/>
              <a:gd name="connsiteY62" fmla="*/ 1748155 h 2269348"/>
              <a:gd name="connisteX63" fmla="*/ 2472055 w 3013963"/>
              <a:gd name="connsiteY63" fmla="*/ 1841500 h 2269348"/>
              <a:gd name="connisteX64" fmla="*/ 2430780 w 3013963"/>
              <a:gd name="connsiteY64" fmla="*/ 1913890 h 2269348"/>
              <a:gd name="connisteX65" fmla="*/ 2379345 w 3013963"/>
              <a:gd name="connsiteY65" fmla="*/ 1996440 h 2269348"/>
              <a:gd name="connisteX66" fmla="*/ 2348230 w 3013963"/>
              <a:gd name="connsiteY66" fmla="*/ 2078990 h 2269348"/>
              <a:gd name="connisteX67" fmla="*/ 2337435 w 3013963"/>
              <a:gd name="connsiteY67" fmla="*/ 2162175 h 2269348"/>
              <a:gd name="connisteX68" fmla="*/ 2265045 w 3013963"/>
              <a:gd name="connsiteY68" fmla="*/ 2223770 h 2269348"/>
              <a:gd name="connisteX69" fmla="*/ 2192655 w 3013963"/>
              <a:gd name="connsiteY69" fmla="*/ 2244725 h 2269348"/>
              <a:gd name="connisteX70" fmla="*/ 2120265 w 3013963"/>
              <a:gd name="connsiteY70" fmla="*/ 2265680 h 2269348"/>
              <a:gd name="connisteX71" fmla="*/ 2037715 w 3013963"/>
              <a:gd name="connsiteY71" fmla="*/ 2265680 h 2269348"/>
              <a:gd name="connisteX72" fmla="*/ 1955165 w 3013963"/>
              <a:gd name="connsiteY72" fmla="*/ 2265680 h 2269348"/>
              <a:gd name="connisteX73" fmla="*/ 1882775 w 3013963"/>
              <a:gd name="connsiteY73" fmla="*/ 2265680 h 2269348"/>
              <a:gd name="connisteX74" fmla="*/ 1810385 w 3013963"/>
              <a:gd name="connsiteY74" fmla="*/ 2223770 h 2269348"/>
              <a:gd name="connisteX75" fmla="*/ 1737995 w 3013963"/>
              <a:gd name="connsiteY75" fmla="*/ 2182495 h 2269348"/>
              <a:gd name="connisteX76" fmla="*/ 1654810 w 3013963"/>
              <a:gd name="connsiteY76" fmla="*/ 2151380 h 2269348"/>
              <a:gd name="connisteX77" fmla="*/ 1572260 w 3013963"/>
              <a:gd name="connsiteY77" fmla="*/ 2151380 h 2269348"/>
              <a:gd name="connisteX78" fmla="*/ 1499870 w 3013963"/>
              <a:gd name="connsiteY78" fmla="*/ 2131060 h 2269348"/>
              <a:gd name="connisteX79" fmla="*/ 1448435 w 3013963"/>
              <a:gd name="connsiteY79" fmla="*/ 2058670 h 2269348"/>
              <a:gd name="connisteX80" fmla="*/ 1437640 w 3013963"/>
              <a:gd name="connsiteY80" fmla="*/ 1986280 h 2269348"/>
              <a:gd name="connisteX81" fmla="*/ 1427480 w 3013963"/>
              <a:gd name="connsiteY81" fmla="*/ 1913890 h 2269348"/>
              <a:gd name="connisteX82" fmla="*/ 1427480 w 3013963"/>
              <a:gd name="connsiteY82" fmla="*/ 1841500 h 2269348"/>
              <a:gd name="connisteX83" fmla="*/ 1427480 w 3013963"/>
              <a:gd name="connsiteY83" fmla="*/ 1758315 h 2269348"/>
              <a:gd name="connisteX84" fmla="*/ 1417320 w 3013963"/>
              <a:gd name="connsiteY84" fmla="*/ 1685925 h 2269348"/>
              <a:gd name="connisteX85" fmla="*/ 1406525 w 3013963"/>
              <a:gd name="connsiteY85" fmla="*/ 1613535 h 2269348"/>
              <a:gd name="connisteX86" fmla="*/ 1386205 w 3013963"/>
              <a:gd name="connsiteY86" fmla="*/ 1541145 h 2269348"/>
              <a:gd name="connisteX87" fmla="*/ 1344930 w 3013963"/>
              <a:gd name="connsiteY87" fmla="*/ 1458595 h 2269348"/>
              <a:gd name="connisteX88" fmla="*/ 1261745 w 3013963"/>
              <a:gd name="connsiteY88" fmla="*/ 1417320 h 2269348"/>
              <a:gd name="connisteX89" fmla="*/ 1189355 w 3013963"/>
              <a:gd name="connsiteY89" fmla="*/ 1386205 h 2269348"/>
              <a:gd name="connisteX90" fmla="*/ 1116965 w 3013963"/>
              <a:gd name="connsiteY90" fmla="*/ 1344930 h 2269348"/>
              <a:gd name="connisteX91" fmla="*/ 1044575 w 3013963"/>
              <a:gd name="connsiteY91" fmla="*/ 1334135 h 2269348"/>
              <a:gd name="connisteX92" fmla="*/ 962025 w 3013963"/>
              <a:gd name="connsiteY92" fmla="*/ 1323975 h 2269348"/>
              <a:gd name="connisteX93" fmla="*/ 889635 w 3013963"/>
              <a:gd name="connsiteY93" fmla="*/ 1313815 h 2269348"/>
              <a:gd name="connisteX94" fmla="*/ 807085 w 3013963"/>
              <a:gd name="connsiteY94" fmla="*/ 1303655 h 2269348"/>
              <a:gd name="connisteX95" fmla="*/ 723900 w 3013963"/>
              <a:gd name="connsiteY95" fmla="*/ 1272540 h 2269348"/>
              <a:gd name="connisteX96" fmla="*/ 651510 w 3013963"/>
              <a:gd name="connsiteY96" fmla="*/ 1231265 h 2269348"/>
              <a:gd name="connisteX97" fmla="*/ 579120 w 3013963"/>
              <a:gd name="connsiteY97" fmla="*/ 1189355 h 2269348"/>
              <a:gd name="connisteX98" fmla="*/ 506730 w 3013963"/>
              <a:gd name="connsiteY98" fmla="*/ 1137920 h 2269348"/>
              <a:gd name="connisteX99" fmla="*/ 434340 w 3013963"/>
              <a:gd name="connsiteY99" fmla="*/ 1085850 h 2269348"/>
              <a:gd name="connisteX100" fmla="*/ 361950 w 3013963"/>
              <a:gd name="connsiteY100" fmla="*/ 1034415 h 2269348"/>
              <a:gd name="connisteX101" fmla="*/ 289560 w 3013963"/>
              <a:gd name="connsiteY101" fmla="*/ 982980 h 2269348"/>
              <a:gd name="connisteX102" fmla="*/ 227330 w 3013963"/>
              <a:gd name="connsiteY102" fmla="*/ 910590 h 2269348"/>
              <a:gd name="connisteX103" fmla="*/ 207010 w 3013963"/>
              <a:gd name="connsiteY103" fmla="*/ 838200 h 2269348"/>
              <a:gd name="connisteX104" fmla="*/ 144780 w 3013963"/>
              <a:gd name="connsiteY104" fmla="*/ 755015 h 2269348"/>
              <a:gd name="connisteX105" fmla="*/ 113665 w 3013963"/>
              <a:gd name="connsiteY105" fmla="*/ 682625 h 2269348"/>
              <a:gd name="connisteX106" fmla="*/ 93345 w 3013963"/>
              <a:gd name="connsiteY106" fmla="*/ 610235 h 2269348"/>
              <a:gd name="connisteX107" fmla="*/ 82550 w 3013963"/>
              <a:gd name="connsiteY107" fmla="*/ 537845 h 2269348"/>
              <a:gd name="connisteX108" fmla="*/ 51435 w 3013963"/>
              <a:gd name="connsiteY108" fmla="*/ 465455 h 2269348"/>
              <a:gd name="connisteX109" fmla="*/ 31115 w 3013963"/>
              <a:gd name="connsiteY109" fmla="*/ 393065 h 2269348"/>
              <a:gd name="connisteX110" fmla="*/ 31115 w 3013963"/>
              <a:gd name="connsiteY110" fmla="*/ 320675 h 2269348"/>
              <a:gd name="connisteX111" fmla="*/ 31115 w 3013963"/>
              <a:gd name="connsiteY111" fmla="*/ 248285 h 2269348"/>
              <a:gd name="connisteX112" fmla="*/ 31115 w 3013963"/>
              <a:gd name="connsiteY112" fmla="*/ 165735 h 2269348"/>
              <a:gd name="connisteX113" fmla="*/ 31115 w 3013963"/>
              <a:gd name="connsiteY113" fmla="*/ 93345 h 226934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</a:cxnLst>
            <a:rect l="l" t="t" r="r" b="b"/>
            <a:pathLst>
              <a:path w="3013963" h="2269349">
                <a:moveTo>
                  <a:pt x="0" y="0"/>
                </a:moveTo>
                <a:cubicBezTo>
                  <a:pt x="13335" y="10160"/>
                  <a:pt x="43180" y="41910"/>
                  <a:pt x="72390" y="52070"/>
                </a:cubicBezTo>
                <a:cubicBezTo>
                  <a:pt x="101600" y="62230"/>
                  <a:pt x="113665" y="52070"/>
                  <a:pt x="144780" y="52070"/>
                </a:cubicBezTo>
                <a:cubicBezTo>
                  <a:pt x="175895" y="52070"/>
                  <a:pt x="196215" y="52070"/>
                  <a:pt x="227330" y="52070"/>
                </a:cubicBezTo>
                <a:cubicBezTo>
                  <a:pt x="258445" y="52070"/>
                  <a:pt x="270510" y="52070"/>
                  <a:pt x="299720" y="52070"/>
                </a:cubicBezTo>
                <a:cubicBezTo>
                  <a:pt x="328930" y="52070"/>
                  <a:pt x="342900" y="52070"/>
                  <a:pt x="372110" y="52070"/>
                </a:cubicBezTo>
                <a:cubicBezTo>
                  <a:pt x="401320" y="52070"/>
                  <a:pt x="415290" y="52070"/>
                  <a:pt x="444500" y="52070"/>
                </a:cubicBezTo>
                <a:cubicBezTo>
                  <a:pt x="473710" y="52070"/>
                  <a:pt x="487680" y="53975"/>
                  <a:pt x="516890" y="52070"/>
                </a:cubicBezTo>
                <a:cubicBezTo>
                  <a:pt x="546100" y="50165"/>
                  <a:pt x="560705" y="45720"/>
                  <a:pt x="589915" y="41275"/>
                </a:cubicBezTo>
                <a:cubicBezTo>
                  <a:pt x="619125" y="36830"/>
                  <a:pt x="633095" y="33020"/>
                  <a:pt x="662305" y="31115"/>
                </a:cubicBezTo>
                <a:cubicBezTo>
                  <a:pt x="691515" y="29210"/>
                  <a:pt x="705485" y="31115"/>
                  <a:pt x="734695" y="31115"/>
                </a:cubicBezTo>
                <a:cubicBezTo>
                  <a:pt x="763905" y="31115"/>
                  <a:pt x="775970" y="31115"/>
                  <a:pt x="807085" y="31115"/>
                </a:cubicBezTo>
                <a:cubicBezTo>
                  <a:pt x="838200" y="31115"/>
                  <a:pt x="856615" y="31115"/>
                  <a:pt x="889635" y="31115"/>
                </a:cubicBezTo>
                <a:cubicBezTo>
                  <a:pt x="922655" y="31115"/>
                  <a:pt x="941070" y="31115"/>
                  <a:pt x="972185" y="31115"/>
                </a:cubicBezTo>
                <a:cubicBezTo>
                  <a:pt x="1003300" y="31115"/>
                  <a:pt x="1011555" y="31115"/>
                  <a:pt x="1044575" y="31115"/>
                </a:cubicBezTo>
                <a:cubicBezTo>
                  <a:pt x="1077595" y="31115"/>
                  <a:pt x="1102995" y="31115"/>
                  <a:pt x="1137920" y="31115"/>
                </a:cubicBezTo>
                <a:cubicBezTo>
                  <a:pt x="1172845" y="31115"/>
                  <a:pt x="1189355" y="31115"/>
                  <a:pt x="1220470" y="31115"/>
                </a:cubicBezTo>
                <a:cubicBezTo>
                  <a:pt x="1251585" y="31115"/>
                  <a:pt x="1263650" y="31115"/>
                  <a:pt x="1292860" y="31115"/>
                </a:cubicBezTo>
                <a:cubicBezTo>
                  <a:pt x="1322070" y="31115"/>
                  <a:pt x="1332230" y="31115"/>
                  <a:pt x="1365250" y="31115"/>
                </a:cubicBezTo>
                <a:cubicBezTo>
                  <a:pt x="1398270" y="31115"/>
                  <a:pt x="1425575" y="31115"/>
                  <a:pt x="1458595" y="31115"/>
                </a:cubicBezTo>
                <a:cubicBezTo>
                  <a:pt x="1491615" y="31115"/>
                  <a:pt x="1501775" y="31115"/>
                  <a:pt x="1530985" y="31115"/>
                </a:cubicBezTo>
                <a:cubicBezTo>
                  <a:pt x="1560195" y="31115"/>
                  <a:pt x="1572260" y="31115"/>
                  <a:pt x="1603375" y="31115"/>
                </a:cubicBezTo>
                <a:cubicBezTo>
                  <a:pt x="1634490" y="31115"/>
                  <a:pt x="1652905" y="31115"/>
                  <a:pt x="1685925" y="31115"/>
                </a:cubicBezTo>
                <a:cubicBezTo>
                  <a:pt x="1718945" y="31115"/>
                  <a:pt x="1736090" y="31115"/>
                  <a:pt x="1769110" y="31115"/>
                </a:cubicBezTo>
                <a:cubicBezTo>
                  <a:pt x="1802130" y="31115"/>
                  <a:pt x="1818640" y="31115"/>
                  <a:pt x="1851660" y="31115"/>
                </a:cubicBezTo>
                <a:cubicBezTo>
                  <a:pt x="1884680" y="31115"/>
                  <a:pt x="1901190" y="31115"/>
                  <a:pt x="1934210" y="31115"/>
                </a:cubicBezTo>
                <a:cubicBezTo>
                  <a:pt x="1967230" y="31115"/>
                  <a:pt x="1983740" y="31115"/>
                  <a:pt x="2016760" y="31115"/>
                </a:cubicBezTo>
                <a:cubicBezTo>
                  <a:pt x="2049780" y="31115"/>
                  <a:pt x="2065020" y="31115"/>
                  <a:pt x="2099945" y="31115"/>
                </a:cubicBezTo>
                <a:cubicBezTo>
                  <a:pt x="2134870" y="31115"/>
                  <a:pt x="2159635" y="31115"/>
                  <a:pt x="2192655" y="31115"/>
                </a:cubicBezTo>
                <a:cubicBezTo>
                  <a:pt x="2225675" y="31115"/>
                  <a:pt x="2235835" y="31115"/>
                  <a:pt x="2265045" y="31115"/>
                </a:cubicBezTo>
                <a:cubicBezTo>
                  <a:pt x="2294255" y="31115"/>
                  <a:pt x="2308225" y="31115"/>
                  <a:pt x="2337435" y="31115"/>
                </a:cubicBezTo>
                <a:cubicBezTo>
                  <a:pt x="2366645" y="31115"/>
                  <a:pt x="2380615" y="31115"/>
                  <a:pt x="2409825" y="31115"/>
                </a:cubicBezTo>
                <a:cubicBezTo>
                  <a:pt x="2439035" y="31115"/>
                  <a:pt x="2453005" y="31115"/>
                  <a:pt x="2482215" y="31115"/>
                </a:cubicBezTo>
                <a:cubicBezTo>
                  <a:pt x="2511425" y="31115"/>
                  <a:pt x="2526030" y="31115"/>
                  <a:pt x="2555240" y="31115"/>
                </a:cubicBezTo>
                <a:cubicBezTo>
                  <a:pt x="2584450" y="31115"/>
                  <a:pt x="2598420" y="31115"/>
                  <a:pt x="2627630" y="31115"/>
                </a:cubicBezTo>
                <a:cubicBezTo>
                  <a:pt x="2656840" y="31115"/>
                  <a:pt x="2670810" y="24765"/>
                  <a:pt x="2700020" y="31115"/>
                </a:cubicBezTo>
                <a:cubicBezTo>
                  <a:pt x="2729230" y="37465"/>
                  <a:pt x="2741295" y="47625"/>
                  <a:pt x="2772410" y="62230"/>
                </a:cubicBezTo>
                <a:cubicBezTo>
                  <a:pt x="2803525" y="76835"/>
                  <a:pt x="2823845" y="85090"/>
                  <a:pt x="2854960" y="103505"/>
                </a:cubicBezTo>
                <a:cubicBezTo>
                  <a:pt x="2886075" y="121920"/>
                  <a:pt x="2898140" y="128270"/>
                  <a:pt x="2927350" y="154940"/>
                </a:cubicBezTo>
                <a:cubicBezTo>
                  <a:pt x="2956560" y="181610"/>
                  <a:pt x="2983230" y="207010"/>
                  <a:pt x="2999740" y="238125"/>
                </a:cubicBezTo>
                <a:cubicBezTo>
                  <a:pt x="3016250" y="269240"/>
                  <a:pt x="3007995" y="281305"/>
                  <a:pt x="3009900" y="310515"/>
                </a:cubicBezTo>
                <a:cubicBezTo>
                  <a:pt x="3011805" y="339725"/>
                  <a:pt x="3009900" y="353695"/>
                  <a:pt x="3009900" y="382905"/>
                </a:cubicBezTo>
                <a:cubicBezTo>
                  <a:pt x="3009900" y="412115"/>
                  <a:pt x="3009900" y="426085"/>
                  <a:pt x="3009900" y="455295"/>
                </a:cubicBezTo>
                <a:cubicBezTo>
                  <a:pt x="3009900" y="484505"/>
                  <a:pt x="3009900" y="498475"/>
                  <a:pt x="3009900" y="527685"/>
                </a:cubicBezTo>
                <a:cubicBezTo>
                  <a:pt x="3009900" y="556895"/>
                  <a:pt x="3009900" y="570865"/>
                  <a:pt x="3009900" y="600075"/>
                </a:cubicBezTo>
                <a:cubicBezTo>
                  <a:pt x="3009900" y="629285"/>
                  <a:pt x="3009900" y="643255"/>
                  <a:pt x="3009900" y="672465"/>
                </a:cubicBezTo>
                <a:cubicBezTo>
                  <a:pt x="3009900" y="701675"/>
                  <a:pt x="3009900" y="713740"/>
                  <a:pt x="3009900" y="744855"/>
                </a:cubicBezTo>
                <a:cubicBezTo>
                  <a:pt x="3009900" y="775970"/>
                  <a:pt x="3011805" y="794385"/>
                  <a:pt x="3009900" y="827405"/>
                </a:cubicBezTo>
                <a:cubicBezTo>
                  <a:pt x="3007995" y="860425"/>
                  <a:pt x="3001645" y="879475"/>
                  <a:pt x="2999740" y="910590"/>
                </a:cubicBezTo>
                <a:cubicBezTo>
                  <a:pt x="2997835" y="941705"/>
                  <a:pt x="2999740" y="951865"/>
                  <a:pt x="2999740" y="982980"/>
                </a:cubicBezTo>
                <a:cubicBezTo>
                  <a:pt x="2999740" y="1014095"/>
                  <a:pt x="2999740" y="1032510"/>
                  <a:pt x="2999740" y="1065530"/>
                </a:cubicBezTo>
                <a:cubicBezTo>
                  <a:pt x="2999740" y="1098550"/>
                  <a:pt x="2999740" y="1115060"/>
                  <a:pt x="2999740" y="1148080"/>
                </a:cubicBezTo>
                <a:cubicBezTo>
                  <a:pt x="2999740" y="1181100"/>
                  <a:pt x="2999740" y="1200150"/>
                  <a:pt x="2999740" y="1231265"/>
                </a:cubicBezTo>
                <a:cubicBezTo>
                  <a:pt x="2999740" y="1262380"/>
                  <a:pt x="2999740" y="1274445"/>
                  <a:pt x="2999740" y="1303655"/>
                </a:cubicBezTo>
                <a:cubicBezTo>
                  <a:pt x="2999740" y="1332865"/>
                  <a:pt x="2999740" y="1344930"/>
                  <a:pt x="2999740" y="1376045"/>
                </a:cubicBezTo>
                <a:cubicBezTo>
                  <a:pt x="2999740" y="1407160"/>
                  <a:pt x="2997835" y="1427480"/>
                  <a:pt x="2999740" y="1458595"/>
                </a:cubicBezTo>
                <a:cubicBezTo>
                  <a:pt x="3001645" y="1489710"/>
                  <a:pt x="3022600" y="1504315"/>
                  <a:pt x="3009900" y="1530985"/>
                </a:cubicBezTo>
                <a:cubicBezTo>
                  <a:pt x="2997200" y="1557655"/>
                  <a:pt x="2968625" y="1580515"/>
                  <a:pt x="2937510" y="1593215"/>
                </a:cubicBezTo>
                <a:cubicBezTo>
                  <a:pt x="2906395" y="1605915"/>
                  <a:pt x="2886075" y="1589405"/>
                  <a:pt x="2854960" y="1593215"/>
                </a:cubicBezTo>
                <a:cubicBezTo>
                  <a:pt x="2823845" y="1597025"/>
                  <a:pt x="2813685" y="1597025"/>
                  <a:pt x="2782570" y="1613535"/>
                </a:cubicBezTo>
                <a:cubicBezTo>
                  <a:pt x="2751455" y="1630045"/>
                  <a:pt x="2733040" y="1654810"/>
                  <a:pt x="2700020" y="1675765"/>
                </a:cubicBezTo>
                <a:cubicBezTo>
                  <a:pt x="2667000" y="1696720"/>
                  <a:pt x="2647950" y="1702435"/>
                  <a:pt x="2616835" y="1717040"/>
                </a:cubicBezTo>
                <a:cubicBezTo>
                  <a:pt x="2585720" y="1731645"/>
                  <a:pt x="2573655" y="1723390"/>
                  <a:pt x="2544445" y="1748155"/>
                </a:cubicBezTo>
                <a:cubicBezTo>
                  <a:pt x="2515235" y="1772920"/>
                  <a:pt x="2494915" y="1808480"/>
                  <a:pt x="2472055" y="1841500"/>
                </a:cubicBezTo>
                <a:cubicBezTo>
                  <a:pt x="2449195" y="1874520"/>
                  <a:pt x="2449195" y="1882775"/>
                  <a:pt x="2430780" y="1913890"/>
                </a:cubicBezTo>
                <a:cubicBezTo>
                  <a:pt x="2412365" y="1945005"/>
                  <a:pt x="2395855" y="1963420"/>
                  <a:pt x="2379345" y="1996440"/>
                </a:cubicBezTo>
                <a:cubicBezTo>
                  <a:pt x="2362835" y="2029460"/>
                  <a:pt x="2356485" y="2045970"/>
                  <a:pt x="2348230" y="2078990"/>
                </a:cubicBezTo>
                <a:cubicBezTo>
                  <a:pt x="2339975" y="2112010"/>
                  <a:pt x="2353945" y="2132965"/>
                  <a:pt x="2337435" y="2162175"/>
                </a:cubicBezTo>
                <a:cubicBezTo>
                  <a:pt x="2320925" y="2191385"/>
                  <a:pt x="2294255" y="2207260"/>
                  <a:pt x="2265045" y="2223770"/>
                </a:cubicBezTo>
                <a:cubicBezTo>
                  <a:pt x="2235835" y="2240280"/>
                  <a:pt x="2221865" y="2236470"/>
                  <a:pt x="2192655" y="2244725"/>
                </a:cubicBezTo>
                <a:cubicBezTo>
                  <a:pt x="2163445" y="2252980"/>
                  <a:pt x="2151380" y="2261235"/>
                  <a:pt x="2120265" y="2265680"/>
                </a:cubicBezTo>
                <a:cubicBezTo>
                  <a:pt x="2089150" y="2270125"/>
                  <a:pt x="2070735" y="2265680"/>
                  <a:pt x="2037715" y="2265680"/>
                </a:cubicBezTo>
                <a:cubicBezTo>
                  <a:pt x="2004695" y="2265680"/>
                  <a:pt x="1986280" y="2265680"/>
                  <a:pt x="1955165" y="2265680"/>
                </a:cubicBezTo>
                <a:cubicBezTo>
                  <a:pt x="1924050" y="2265680"/>
                  <a:pt x="1911985" y="2273935"/>
                  <a:pt x="1882775" y="2265680"/>
                </a:cubicBezTo>
                <a:cubicBezTo>
                  <a:pt x="1853565" y="2257425"/>
                  <a:pt x="1839595" y="2240280"/>
                  <a:pt x="1810385" y="2223770"/>
                </a:cubicBezTo>
                <a:cubicBezTo>
                  <a:pt x="1781175" y="2207260"/>
                  <a:pt x="1769110" y="2197100"/>
                  <a:pt x="1737995" y="2182495"/>
                </a:cubicBezTo>
                <a:cubicBezTo>
                  <a:pt x="1706880" y="2167890"/>
                  <a:pt x="1687830" y="2157730"/>
                  <a:pt x="1654810" y="2151380"/>
                </a:cubicBezTo>
                <a:cubicBezTo>
                  <a:pt x="1621790" y="2145030"/>
                  <a:pt x="1603375" y="2155190"/>
                  <a:pt x="1572260" y="2151380"/>
                </a:cubicBezTo>
                <a:cubicBezTo>
                  <a:pt x="1541145" y="2147570"/>
                  <a:pt x="1524635" y="2149475"/>
                  <a:pt x="1499870" y="2131060"/>
                </a:cubicBezTo>
                <a:cubicBezTo>
                  <a:pt x="1475105" y="2112645"/>
                  <a:pt x="1461135" y="2087880"/>
                  <a:pt x="1448435" y="2058670"/>
                </a:cubicBezTo>
                <a:cubicBezTo>
                  <a:pt x="1435735" y="2029460"/>
                  <a:pt x="1442085" y="2015490"/>
                  <a:pt x="1437640" y="1986280"/>
                </a:cubicBezTo>
                <a:cubicBezTo>
                  <a:pt x="1433195" y="1957070"/>
                  <a:pt x="1429385" y="1943100"/>
                  <a:pt x="1427480" y="1913890"/>
                </a:cubicBezTo>
                <a:cubicBezTo>
                  <a:pt x="1425575" y="1884680"/>
                  <a:pt x="1427480" y="1872615"/>
                  <a:pt x="1427480" y="1841500"/>
                </a:cubicBezTo>
                <a:cubicBezTo>
                  <a:pt x="1427480" y="1810385"/>
                  <a:pt x="1429385" y="1789430"/>
                  <a:pt x="1427480" y="1758315"/>
                </a:cubicBezTo>
                <a:cubicBezTo>
                  <a:pt x="1425575" y="1727200"/>
                  <a:pt x="1421765" y="1715135"/>
                  <a:pt x="1417320" y="1685925"/>
                </a:cubicBezTo>
                <a:cubicBezTo>
                  <a:pt x="1412875" y="1656715"/>
                  <a:pt x="1412875" y="1642745"/>
                  <a:pt x="1406525" y="1613535"/>
                </a:cubicBezTo>
                <a:cubicBezTo>
                  <a:pt x="1400175" y="1584325"/>
                  <a:pt x="1398270" y="1572260"/>
                  <a:pt x="1386205" y="1541145"/>
                </a:cubicBezTo>
                <a:cubicBezTo>
                  <a:pt x="1374140" y="1510030"/>
                  <a:pt x="1369695" y="1483360"/>
                  <a:pt x="1344930" y="1458595"/>
                </a:cubicBezTo>
                <a:cubicBezTo>
                  <a:pt x="1320165" y="1433830"/>
                  <a:pt x="1292860" y="1431925"/>
                  <a:pt x="1261745" y="1417320"/>
                </a:cubicBezTo>
                <a:cubicBezTo>
                  <a:pt x="1230630" y="1402715"/>
                  <a:pt x="1218565" y="1400810"/>
                  <a:pt x="1189355" y="1386205"/>
                </a:cubicBezTo>
                <a:cubicBezTo>
                  <a:pt x="1160145" y="1371600"/>
                  <a:pt x="1146175" y="1355090"/>
                  <a:pt x="1116965" y="1344930"/>
                </a:cubicBezTo>
                <a:cubicBezTo>
                  <a:pt x="1087755" y="1334770"/>
                  <a:pt x="1075690" y="1338580"/>
                  <a:pt x="1044575" y="1334135"/>
                </a:cubicBezTo>
                <a:cubicBezTo>
                  <a:pt x="1013460" y="1329690"/>
                  <a:pt x="993140" y="1327785"/>
                  <a:pt x="962025" y="1323975"/>
                </a:cubicBezTo>
                <a:cubicBezTo>
                  <a:pt x="930910" y="1320165"/>
                  <a:pt x="920750" y="1317625"/>
                  <a:pt x="889635" y="1313815"/>
                </a:cubicBezTo>
                <a:cubicBezTo>
                  <a:pt x="858520" y="1310005"/>
                  <a:pt x="840105" y="1311910"/>
                  <a:pt x="807085" y="1303655"/>
                </a:cubicBezTo>
                <a:cubicBezTo>
                  <a:pt x="774065" y="1295400"/>
                  <a:pt x="755015" y="1287145"/>
                  <a:pt x="723900" y="1272540"/>
                </a:cubicBezTo>
                <a:cubicBezTo>
                  <a:pt x="692785" y="1257935"/>
                  <a:pt x="680720" y="1247775"/>
                  <a:pt x="651510" y="1231265"/>
                </a:cubicBezTo>
                <a:cubicBezTo>
                  <a:pt x="622300" y="1214755"/>
                  <a:pt x="608330" y="1207770"/>
                  <a:pt x="579120" y="1189355"/>
                </a:cubicBezTo>
                <a:cubicBezTo>
                  <a:pt x="549910" y="1170940"/>
                  <a:pt x="535940" y="1158875"/>
                  <a:pt x="506730" y="1137920"/>
                </a:cubicBezTo>
                <a:cubicBezTo>
                  <a:pt x="477520" y="1116965"/>
                  <a:pt x="463550" y="1106805"/>
                  <a:pt x="434340" y="1085850"/>
                </a:cubicBezTo>
                <a:cubicBezTo>
                  <a:pt x="405130" y="1064895"/>
                  <a:pt x="391160" y="1054735"/>
                  <a:pt x="361950" y="1034415"/>
                </a:cubicBezTo>
                <a:cubicBezTo>
                  <a:pt x="332740" y="1014095"/>
                  <a:pt x="316230" y="1007745"/>
                  <a:pt x="289560" y="982980"/>
                </a:cubicBezTo>
                <a:cubicBezTo>
                  <a:pt x="262890" y="958215"/>
                  <a:pt x="243840" y="939800"/>
                  <a:pt x="227330" y="910590"/>
                </a:cubicBezTo>
                <a:cubicBezTo>
                  <a:pt x="210820" y="881380"/>
                  <a:pt x="223520" y="869315"/>
                  <a:pt x="207010" y="838200"/>
                </a:cubicBezTo>
                <a:cubicBezTo>
                  <a:pt x="190500" y="807085"/>
                  <a:pt x="163195" y="786130"/>
                  <a:pt x="144780" y="755015"/>
                </a:cubicBezTo>
                <a:cubicBezTo>
                  <a:pt x="126365" y="723900"/>
                  <a:pt x="123825" y="711835"/>
                  <a:pt x="113665" y="682625"/>
                </a:cubicBezTo>
                <a:cubicBezTo>
                  <a:pt x="103505" y="653415"/>
                  <a:pt x="99695" y="639445"/>
                  <a:pt x="93345" y="610235"/>
                </a:cubicBezTo>
                <a:cubicBezTo>
                  <a:pt x="86995" y="581025"/>
                  <a:pt x="90805" y="567055"/>
                  <a:pt x="82550" y="537845"/>
                </a:cubicBezTo>
                <a:cubicBezTo>
                  <a:pt x="74295" y="508635"/>
                  <a:pt x="61595" y="494665"/>
                  <a:pt x="51435" y="465455"/>
                </a:cubicBezTo>
                <a:cubicBezTo>
                  <a:pt x="41275" y="436245"/>
                  <a:pt x="34925" y="422275"/>
                  <a:pt x="31115" y="393065"/>
                </a:cubicBezTo>
                <a:cubicBezTo>
                  <a:pt x="27305" y="363855"/>
                  <a:pt x="31115" y="349885"/>
                  <a:pt x="31115" y="320675"/>
                </a:cubicBezTo>
                <a:cubicBezTo>
                  <a:pt x="31115" y="291465"/>
                  <a:pt x="31115" y="279400"/>
                  <a:pt x="31115" y="248285"/>
                </a:cubicBezTo>
                <a:cubicBezTo>
                  <a:pt x="31115" y="217170"/>
                  <a:pt x="31115" y="196850"/>
                  <a:pt x="31115" y="165735"/>
                </a:cubicBezTo>
                <a:cubicBezTo>
                  <a:pt x="31115" y="134620"/>
                  <a:pt x="31115" y="106045"/>
                  <a:pt x="31115" y="933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578225" y="3338830"/>
            <a:ext cx="1615440" cy="2395855"/>
          </a:xfrm>
          <a:custGeom>
            <a:avLst/>
            <a:gdLst>
              <a:gd name="connisteX0" fmla="*/ 688057 w 1615620"/>
              <a:gd name="connsiteY0" fmla="*/ 13023 h 2395966"/>
              <a:gd name="connisteX1" fmla="*/ 618207 w 1615620"/>
              <a:gd name="connsiteY1" fmla="*/ 6673 h 2395966"/>
              <a:gd name="connisteX2" fmla="*/ 548357 w 1615620"/>
              <a:gd name="connsiteY2" fmla="*/ 6673 h 2395966"/>
              <a:gd name="connisteX3" fmla="*/ 472157 w 1615620"/>
              <a:gd name="connsiteY3" fmla="*/ 32073 h 2395966"/>
              <a:gd name="connisteX4" fmla="*/ 402307 w 1615620"/>
              <a:gd name="connsiteY4" fmla="*/ 44773 h 2395966"/>
              <a:gd name="connisteX5" fmla="*/ 332457 w 1615620"/>
              <a:gd name="connsiteY5" fmla="*/ 114623 h 2395966"/>
              <a:gd name="connisteX6" fmla="*/ 288007 w 1615620"/>
              <a:gd name="connsiteY6" fmla="*/ 184473 h 2395966"/>
              <a:gd name="connisteX7" fmla="*/ 237207 w 1615620"/>
              <a:gd name="connsiteY7" fmla="*/ 254323 h 2395966"/>
              <a:gd name="connisteX8" fmla="*/ 218157 w 1615620"/>
              <a:gd name="connsiteY8" fmla="*/ 324173 h 2395966"/>
              <a:gd name="connisteX9" fmla="*/ 173707 w 1615620"/>
              <a:gd name="connsiteY9" fmla="*/ 394023 h 2395966"/>
              <a:gd name="connisteX10" fmla="*/ 122907 w 1615620"/>
              <a:gd name="connsiteY10" fmla="*/ 463873 h 2395966"/>
              <a:gd name="connisteX11" fmla="*/ 72107 w 1615620"/>
              <a:gd name="connsiteY11" fmla="*/ 533723 h 2395966"/>
              <a:gd name="connisteX12" fmla="*/ 34007 w 1615620"/>
              <a:gd name="connsiteY12" fmla="*/ 603573 h 2395966"/>
              <a:gd name="connisteX13" fmla="*/ 21307 w 1615620"/>
              <a:gd name="connsiteY13" fmla="*/ 673423 h 2395966"/>
              <a:gd name="connisteX14" fmla="*/ 2257 w 1615620"/>
              <a:gd name="connsiteY14" fmla="*/ 743273 h 2395966"/>
              <a:gd name="connisteX15" fmla="*/ 2257 w 1615620"/>
              <a:gd name="connsiteY15" fmla="*/ 813123 h 2395966"/>
              <a:gd name="connisteX16" fmla="*/ 2257 w 1615620"/>
              <a:gd name="connsiteY16" fmla="*/ 882973 h 2395966"/>
              <a:gd name="connisteX17" fmla="*/ 2257 w 1615620"/>
              <a:gd name="connsiteY17" fmla="*/ 959173 h 2395966"/>
              <a:gd name="connisteX18" fmla="*/ 2257 w 1615620"/>
              <a:gd name="connsiteY18" fmla="*/ 1029023 h 2395966"/>
              <a:gd name="connisteX19" fmla="*/ 2257 w 1615620"/>
              <a:gd name="connsiteY19" fmla="*/ 1098873 h 2395966"/>
              <a:gd name="connisteX20" fmla="*/ 27657 w 1615620"/>
              <a:gd name="connsiteY20" fmla="*/ 1181423 h 2395966"/>
              <a:gd name="connisteX21" fmla="*/ 40357 w 1615620"/>
              <a:gd name="connsiteY21" fmla="*/ 1251273 h 2395966"/>
              <a:gd name="connisteX22" fmla="*/ 91157 w 1615620"/>
              <a:gd name="connsiteY22" fmla="*/ 1327473 h 2395966"/>
              <a:gd name="connisteX23" fmla="*/ 135607 w 1615620"/>
              <a:gd name="connsiteY23" fmla="*/ 1403673 h 2395966"/>
              <a:gd name="connisteX24" fmla="*/ 192757 w 1615620"/>
              <a:gd name="connsiteY24" fmla="*/ 1473523 h 2395966"/>
              <a:gd name="connisteX25" fmla="*/ 262607 w 1615620"/>
              <a:gd name="connsiteY25" fmla="*/ 1543373 h 2395966"/>
              <a:gd name="connisteX26" fmla="*/ 319757 w 1615620"/>
              <a:gd name="connsiteY26" fmla="*/ 1613223 h 2395966"/>
              <a:gd name="connisteX27" fmla="*/ 345157 w 1615620"/>
              <a:gd name="connsiteY27" fmla="*/ 1683073 h 2395966"/>
              <a:gd name="connisteX28" fmla="*/ 370557 w 1615620"/>
              <a:gd name="connsiteY28" fmla="*/ 1759273 h 2395966"/>
              <a:gd name="connisteX29" fmla="*/ 376907 w 1615620"/>
              <a:gd name="connsiteY29" fmla="*/ 1829123 h 2395966"/>
              <a:gd name="connisteX30" fmla="*/ 376907 w 1615620"/>
              <a:gd name="connsiteY30" fmla="*/ 1898973 h 2395966"/>
              <a:gd name="connisteX31" fmla="*/ 376907 w 1615620"/>
              <a:gd name="connsiteY31" fmla="*/ 1968823 h 2395966"/>
              <a:gd name="connisteX32" fmla="*/ 376907 w 1615620"/>
              <a:gd name="connsiteY32" fmla="*/ 2045023 h 2395966"/>
              <a:gd name="connisteX33" fmla="*/ 376907 w 1615620"/>
              <a:gd name="connsiteY33" fmla="*/ 2127573 h 2395966"/>
              <a:gd name="connisteX34" fmla="*/ 446757 w 1615620"/>
              <a:gd name="connsiteY34" fmla="*/ 2178373 h 2395966"/>
              <a:gd name="connisteX35" fmla="*/ 522957 w 1615620"/>
              <a:gd name="connsiteY35" fmla="*/ 2203773 h 2395966"/>
              <a:gd name="connisteX36" fmla="*/ 592807 w 1615620"/>
              <a:gd name="connsiteY36" fmla="*/ 2254573 h 2395966"/>
              <a:gd name="connisteX37" fmla="*/ 662657 w 1615620"/>
              <a:gd name="connsiteY37" fmla="*/ 2292673 h 2395966"/>
              <a:gd name="connisteX38" fmla="*/ 738857 w 1615620"/>
              <a:gd name="connsiteY38" fmla="*/ 2349823 h 2395966"/>
              <a:gd name="connisteX39" fmla="*/ 808707 w 1615620"/>
              <a:gd name="connsiteY39" fmla="*/ 2362523 h 2395966"/>
              <a:gd name="connisteX40" fmla="*/ 878557 w 1615620"/>
              <a:gd name="connsiteY40" fmla="*/ 2387923 h 2395966"/>
              <a:gd name="connisteX41" fmla="*/ 948407 w 1615620"/>
              <a:gd name="connsiteY41" fmla="*/ 2394273 h 2395966"/>
              <a:gd name="connisteX42" fmla="*/ 1018257 w 1615620"/>
              <a:gd name="connsiteY42" fmla="*/ 2394273 h 2395966"/>
              <a:gd name="connisteX43" fmla="*/ 1094457 w 1615620"/>
              <a:gd name="connsiteY43" fmla="*/ 2394273 h 2395966"/>
              <a:gd name="connisteX44" fmla="*/ 1164307 w 1615620"/>
              <a:gd name="connsiteY44" fmla="*/ 2394273 h 2395966"/>
              <a:gd name="connisteX45" fmla="*/ 1240507 w 1615620"/>
              <a:gd name="connsiteY45" fmla="*/ 2394273 h 2395966"/>
              <a:gd name="connisteX46" fmla="*/ 1316707 w 1615620"/>
              <a:gd name="connsiteY46" fmla="*/ 2375223 h 2395966"/>
              <a:gd name="connisteX47" fmla="*/ 1386557 w 1615620"/>
              <a:gd name="connsiteY47" fmla="*/ 2318073 h 2395966"/>
              <a:gd name="connisteX48" fmla="*/ 1392907 w 1615620"/>
              <a:gd name="connsiteY48" fmla="*/ 2241873 h 2395966"/>
              <a:gd name="connisteX49" fmla="*/ 1316707 w 1615620"/>
              <a:gd name="connsiteY49" fmla="*/ 2203773 h 2395966"/>
              <a:gd name="connisteX50" fmla="*/ 1265907 w 1615620"/>
              <a:gd name="connsiteY50" fmla="*/ 2127573 h 2395966"/>
              <a:gd name="connisteX51" fmla="*/ 1265907 w 1615620"/>
              <a:gd name="connsiteY51" fmla="*/ 2057723 h 2395966"/>
              <a:gd name="connisteX52" fmla="*/ 1265907 w 1615620"/>
              <a:gd name="connsiteY52" fmla="*/ 1981523 h 2395966"/>
              <a:gd name="connisteX53" fmla="*/ 1183357 w 1615620"/>
              <a:gd name="connsiteY53" fmla="*/ 1924373 h 2395966"/>
              <a:gd name="connisteX54" fmla="*/ 1196057 w 1615620"/>
              <a:gd name="connsiteY54" fmla="*/ 1854523 h 2395966"/>
              <a:gd name="connisteX55" fmla="*/ 1265907 w 1615620"/>
              <a:gd name="connsiteY55" fmla="*/ 1816423 h 2395966"/>
              <a:gd name="connisteX56" fmla="*/ 1304007 w 1615620"/>
              <a:gd name="connsiteY56" fmla="*/ 1746573 h 2395966"/>
              <a:gd name="connisteX57" fmla="*/ 1373857 w 1615620"/>
              <a:gd name="connsiteY57" fmla="*/ 1721173 h 2395966"/>
              <a:gd name="connisteX58" fmla="*/ 1450057 w 1615620"/>
              <a:gd name="connsiteY58" fmla="*/ 1670373 h 2395966"/>
              <a:gd name="connisteX59" fmla="*/ 1469107 w 1615620"/>
              <a:gd name="connsiteY59" fmla="*/ 1600523 h 2395966"/>
              <a:gd name="connisteX60" fmla="*/ 1437357 w 1615620"/>
              <a:gd name="connsiteY60" fmla="*/ 1530673 h 2395966"/>
              <a:gd name="connisteX61" fmla="*/ 1367507 w 1615620"/>
              <a:gd name="connsiteY61" fmla="*/ 1524323 h 2395966"/>
              <a:gd name="connisteX62" fmla="*/ 1297657 w 1615620"/>
              <a:gd name="connsiteY62" fmla="*/ 1505273 h 2395966"/>
              <a:gd name="connisteX63" fmla="*/ 1342107 w 1615620"/>
              <a:gd name="connsiteY63" fmla="*/ 1435423 h 2395966"/>
              <a:gd name="connisteX64" fmla="*/ 1386557 w 1615620"/>
              <a:gd name="connsiteY64" fmla="*/ 1365573 h 2395966"/>
              <a:gd name="connisteX65" fmla="*/ 1329407 w 1615620"/>
              <a:gd name="connsiteY65" fmla="*/ 1295723 h 2395966"/>
              <a:gd name="connisteX66" fmla="*/ 1316707 w 1615620"/>
              <a:gd name="connsiteY66" fmla="*/ 1225873 h 2395966"/>
              <a:gd name="connisteX67" fmla="*/ 1386557 w 1615620"/>
              <a:gd name="connsiteY67" fmla="*/ 1162373 h 2395966"/>
              <a:gd name="connisteX68" fmla="*/ 1456407 w 1615620"/>
              <a:gd name="connsiteY68" fmla="*/ 1143323 h 2395966"/>
              <a:gd name="connisteX69" fmla="*/ 1526257 w 1615620"/>
              <a:gd name="connsiteY69" fmla="*/ 1092523 h 2395966"/>
              <a:gd name="connisteX70" fmla="*/ 1596107 w 1615620"/>
              <a:gd name="connsiteY70" fmla="*/ 1035373 h 2395966"/>
              <a:gd name="connisteX71" fmla="*/ 1608807 w 1615620"/>
              <a:gd name="connsiteY71" fmla="*/ 959173 h 2395966"/>
              <a:gd name="connisteX72" fmla="*/ 1608807 w 1615620"/>
              <a:gd name="connsiteY72" fmla="*/ 889323 h 2395966"/>
              <a:gd name="connisteX73" fmla="*/ 1538957 w 1615620"/>
              <a:gd name="connsiteY73" fmla="*/ 819473 h 2395966"/>
              <a:gd name="connisteX74" fmla="*/ 1519907 w 1615620"/>
              <a:gd name="connsiteY74" fmla="*/ 749623 h 2395966"/>
              <a:gd name="connisteX75" fmla="*/ 1513557 w 1615620"/>
              <a:gd name="connsiteY75" fmla="*/ 673423 h 2395966"/>
              <a:gd name="connisteX76" fmla="*/ 1494507 w 1615620"/>
              <a:gd name="connsiteY76" fmla="*/ 603573 h 2395966"/>
              <a:gd name="connisteX77" fmla="*/ 1481807 w 1615620"/>
              <a:gd name="connsiteY77" fmla="*/ 533723 h 2395966"/>
              <a:gd name="connisteX78" fmla="*/ 1443707 w 1615620"/>
              <a:gd name="connsiteY78" fmla="*/ 457523 h 2395966"/>
              <a:gd name="connisteX79" fmla="*/ 1411957 w 1615620"/>
              <a:gd name="connsiteY79" fmla="*/ 381323 h 2395966"/>
              <a:gd name="connisteX80" fmla="*/ 1361157 w 1615620"/>
              <a:gd name="connsiteY80" fmla="*/ 311473 h 2395966"/>
              <a:gd name="connisteX81" fmla="*/ 1316707 w 1615620"/>
              <a:gd name="connsiteY81" fmla="*/ 235273 h 2395966"/>
              <a:gd name="connisteX82" fmla="*/ 1259557 w 1615620"/>
              <a:gd name="connsiteY82" fmla="*/ 165423 h 2395966"/>
              <a:gd name="connisteX83" fmla="*/ 1183357 w 1615620"/>
              <a:gd name="connsiteY83" fmla="*/ 101923 h 2395966"/>
              <a:gd name="connisteX84" fmla="*/ 1113507 w 1615620"/>
              <a:gd name="connsiteY84" fmla="*/ 89223 h 2395966"/>
              <a:gd name="connisteX85" fmla="*/ 1043657 w 1615620"/>
              <a:gd name="connsiteY85" fmla="*/ 57473 h 2395966"/>
              <a:gd name="connisteX86" fmla="*/ 973807 w 1615620"/>
              <a:gd name="connsiteY86" fmla="*/ 51123 h 2395966"/>
              <a:gd name="connisteX87" fmla="*/ 897607 w 1615620"/>
              <a:gd name="connsiteY87" fmla="*/ 44773 h 2395966"/>
              <a:gd name="connisteX88" fmla="*/ 827757 w 1615620"/>
              <a:gd name="connsiteY88" fmla="*/ 25723 h 2395966"/>
              <a:gd name="connisteX89" fmla="*/ 757907 w 1615620"/>
              <a:gd name="connsiteY89" fmla="*/ 6673 h 2395966"/>
              <a:gd name="connisteX90" fmla="*/ 688057 w 1615620"/>
              <a:gd name="connsiteY90" fmla="*/ 323 h 2395966"/>
              <a:gd name="connisteX91" fmla="*/ 688057 w 1615620"/>
              <a:gd name="connsiteY91" fmla="*/ 13023 h 23959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</a:cxnLst>
            <a:rect l="l" t="t" r="r" b="b"/>
            <a:pathLst>
              <a:path w="1615621" h="2395967">
                <a:moveTo>
                  <a:pt x="688058" y="13024"/>
                </a:moveTo>
                <a:cubicBezTo>
                  <a:pt x="674088" y="14294"/>
                  <a:pt x="646148" y="7944"/>
                  <a:pt x="618208" y="6674"/>
                </a:cubicBezTo>
                <a:cubicBezTo>
                  <a:pt x="590268" y="5404"/>
                  <a:pt x="577568" y="1594"/>
                  <a:pt x="548358" y="6674"/>
                </a:cubicBezTo>
                <a:cubicBezTo>
                  <a:pt x="519148" y="11754"/>
                  <a:pt x="501368" y="24454"/>
                  <a:pt x="472158" y="32074"/>
                </a:cubicBezTo>
                <a:cubicBezTo>
                  <a:pt x="442948" y="39694"/>
                  <a:pt x="430248" y="28264"/>
                  <a:pt x="402308" y="44774"/>
                </a:cubicBezTo>
                <a:cubicBezTo>
                  <a:pt x="374368" y="61284"/>
                  <a:pt x="355318" y="86684"/>
                  <a:pt x="332458" y="114624"/>
                </a:cubicBezTo>
                <a:cubicBezTo>
                  <a:pt x="309598" y="142564"/>
                  <a:pt x="307058" y="156534"/>
                  <a:pt x="288008" y="184474"/>
                </a:cubicBezTo>
                <a:cubicBezTo>
                  <a:pt x="268958" y="212414"/>
                  <a:pt x="251178" y="226384"/>
                  <a:pt x="237208" y="254324"/>
                </a:cubicBezTo>
                <a:cubicBezTo>
                  <a:pt x="223238" y="282264"/>
                  <a:pt x="230858" y="296234"/>
                  <a:pt x="218158" y="324174"/>
                </a:cubicBezTo>
                <a:cubicBezTo>
                  <a:pt x="205458" y="352114"/>
                  <a:pt x="192758" y="366084"/>
                  <a:pt x="173708" y="394024"/>
                </a:cubicBezTo>
                <a:cubicBezTo>
                  <a:pt x="154658" y="421964"/>
                  <a:pt x="143228" y="435934"/>
                  <a:pt x="122908" y="463874"/>
                </a:cubicBezTo>
                <a:cubicBezTo>
                  <a:pt x="102588" y="491814"/>
                  <a:pt x="89888" y="505784"/>
                  <a:pt x="72108" y="533724"/>
                </a:cubicBezTo>
                <a:cubicBezTo>
                  <a:pt x="54328" y="561664"/>
                  <a:pt x="44168" y="575634"/>
                  <a:pt x="34008" y="603574"/>
                </a:cubicBezTo>
                <a:cubicBezTo>
                  <a:pt x="23848" y="631514"/>
                  <a:pt x="27658" y="645484"/>
                  <a:pt x="21308" y="673424"/>
                </a:cubicBezTo>
                <a:cubicBezTo>
                  <a:pt x="14958" y="701364"/>
                  <a:pt x="6068" y="715334"/>
                  <a:pt x="2258" y="743274"/>
                </a:cubicBezTo>
                <a:cubicBezTo>
                  <a:pt x="-1552" y="771214"/>
                  <a:pt x="2258" y="785184"/>
                  <a:pt x="2258" y="813124"/>
                </a:cubicBezTo>
                <a:cubicBezTo>
                  <a:pt x="2258" y="841064"/>
                  <a:pt x="2258" y="853764"/>
                  <a:pt x="2258" y="882974"/>
                </a:cubicBezTo>
                <a:cubicBezTo>
                  <a:pt x="2258" y="912184"/>
                  <a:pt x="2258" y="929964"/>
                  <a:pt x="2258" y="959174"/>
                </a:cubicBezTo>
                <a:cubicBezTo>
                  <a:pt x="2258" y="988384"/>
                  <a:pt x="2258" y="1001084"/>
                  <a:pt x="2258" y="1029024"/>
                </a:cubicBezTo>
                <a:cubicBezTo>
                  <a:pt x="2258" y="1056964"/>
                  <a:pt x="-2822" y="1068394"/>
                  <a:pt x="2258" y="1098874"/>
                </a:cubicBezTo>
                <a:cubicBezTo>
                  <a:pt x="7338" y="1129354"/>
                  <a:pt x="20038" y="1150944"/>
                  <a:pt x="27658" y="1181424"/>
                </a:cubicBezTo>
                <a:cubicBezTo>
                  <a:pt x="35278" y="1211904"/>
                  <a:pt x="27658" y="1222064"/>
                  <a:pt x="40358" y="1251274"/>
                </a:cubicBezTo>
                <a:cubicBezTo>
                  <a:pt x="53058" y="1280484"/>
                  <a:pt x="72108" y="1296994"/>
                  <a:pt x="91158" y="1327474"/>
                </a:cubicBezTo>
                <a:cubicBezTo>
                  <a:pt x="110208" y="1357954"/>
                  <a:pt x="115288" y="1374464"/>
                  <a:pt x="135608" y="1403674"/>
                </a:cubicBezTo>
                <a:cubicBezTo>
                  <a:pt x="155928" y="1432884"/>
                  <a:pt x="167358" y="1445584"/>
                  <a:pt x="192758" y="1473524"/>
                </a:cubicBezTo>
                <a:cubicBezTo>
                  <a:pt x="218158" y="1501464"/>
                  <a:pt x="237208" y="1515434"/>
                  <a:pt x="262608" y="1543374"/>
                </a:cubicBezTo>
                <a:cubicBezTo>
                  <a:pt x="288008" y="1571314"/>
                  <a:pt x="303248" y="1585284"/>
                  <a:pt x="319758" y="1613224"/>
                </a:cubicBezTo>
                <a:cubicBezTo>
                  <a:pt x="336268" y="1641164"/>
                  <a:pt x="334998" y="1653864"/>
                  <a:pt x="345158" y="1683074"/>
                </a:cubicBezTo>
                <a:cubicBezTo>
                  <a:pt x="355318" y="1712284"/>
                  <a:pt x="364208" y="1730064"/>
                  <a:pt x="370558" y="1759274"/>
                </a:cubicBezTo>
                <a:cubicBezTo>
                  <a:pt x="376908" y="1788484"/>
                  <a:pt x="375638" y="1801184"/>
                  <a:pt x="376908" y="1829124"/>
                </a:cubicBezTo>
                <a:cubicBezTo>
                  <a:pt x="378178" y="1857064"/>
                  <a:pt x="376908" y="1871034"/>
                  <a:pt x="376908" y="1898974"/>
                </a:cubicBezTo>
                <a:cubicBezTo>
                  <a:pt x="376908" y="1926914"/>
                  <a:pt x="376908" y="1939614"/>
                  <a:pt x="376908" y="1968824"/>
                </a:cubicBezTo>
                <a:cubicBezTo>
                  <a:pt x="376908" y="1998034"/>
                  <a:pt x="376908" y="2013274"/>
                  <a:pt x="376908" y="2045024"/>
                </a:cubicBezTo>
                <a:cubicBezTo>
                  <a:pt x="376908" y="2076774"/>
                  <a:pt x="362938" y="2100904"/>
                  <a:pt x="376908" y="2127574"/>
                </a:cubicBezTo>
                <a:cubicBezTo>
                  <a:pt x="390878" y="2154244"/>
                  <a:pt x="417548" y="2163134"/>
                  <a:pt x="446758" y="2178374"/>
                </a:cubicBezTo>
                <a:cubicBezTo>
                  <a:pt x="475968" y="2193614"/>
                  <a:pt x="493748" y="2188534"/>
                  <a:pt x="522958" y="2203774"/>
                </a:cubicBezTo>
                <a:cubicBezTo>
                  <a:pt x="552168" y="2219014"/>
                  <a:pt x="564868" y="2236794"/>
                  <a:pt x="592808" y="2254574"/>
                </a:cubicBezTo>
                <a:cubicBezTo>
                  <a:pt x="620748" y="2272354"/>
                  <a:pt x="633448" y="2273624"/>
                  <a:pt x="662658" y="2292674"/>
                </a:cubicBezTo>
                <a:cubicBezTo>
                  <a:pt x="691868" y="2311724"/>
                  <a:pt x="709648" y="2335854"/>
                  <a:pt x="738858" y="2349824"/>
                </a:cubicBezTo>
                <a:cubicBezTo>
                  <a:pt x="768068" y="2363794"/>
                  <a:pt x="780768" y="2354904"/>
                  <a:pt x="808708" y="2362524"/>
                </a:cubicBezTo>
                <a:cubicBezTo>
                  <a:pt x="836648" y="2370144"/>
                  <a:pt x="850618" y="2381574"/>
                  <a:pt x="878558" y="2387924"/>
                </a:cubicBezTo>
                <a:cubicBezTo>
                  <a:pt x="906498" y="2394274"/>
                  <a:pt x="920468" y="2393004"/>
                  <a:pt x="948408" y="2394274"/>
                </a:cubicBezTo>
                <a:cubicBezTo>
                  <a:pt x="976348" y="2395544"/>
                  <a:pt x="989048" y="2394274"/>
                  <a:pt x="1018258" y="2394274"/>
                </a:cubicBezTo>
                <a:cubicBezTo>
                  <a:pt x="1047468" y="2394274"/>
                  <a:pt x="1065248" y="2394274"/>
                  <a:pt x="1094458" y="2394274"/>
                </a:cubicBezTo>
                <a:cubicBezTo>
                  <a:pt x="1123668" y="2394274"/>
                  <a:pt x="1135098" y="2394274"/>
                  <a:pt x="1164308" y="2394274"/>
                </a:cubicBezTo>
                <a:cubicBezTo>
                  <a:pt x="1193518" y="2394274"/>
                  <a:pt x="1210028" y="2398084"/>
                  <a:pt x="1240508" y="2394274"/>
                </a:cubicBezTo>
                <a:cubicBezTo>
                  <a:pt x="1270988" y="2390464"/>
                  <a:pt x="1287498" y="2390464"/>
                  <a:pt x="1316708" y="2375224"/>
                </a:cubicBezTo>
                <a:cubicBezTo>
                  <a:pt x="1345918" y="2359984"/>
                  <a:pt x="1371318" y="2344744"/>
                  <a:pt x="1386558" y="2318074"/>
                </a:cubicBezTo>
                <a:cubicBezTo>
                  <a:pt x="1401798" y="2291404"/>
                  <a:pt x="1406878" y="2264734"/>
                  <a:pt x="1392908" y="2241874"/>
                </a:cubicBezTo>
                <a:cubicBezTo>
                  <a:pt x="1378938" y="2219014"/>
                  <a:pt x="1342108" y="2226634"/>
                  <a:pt x="1316708" y="2203774"/>
                </a:cubicBezTo>
                <a:cubicBezTo>
                  <a:pt x="1291308" y="2180914"/>
                  <a:pt x="1276068" y="2156784"/>
                  <a:pt x="1265908" y="2127574"/>
                </a:cubicBezTo>
                <a:cubicBezTo>
                  <a:pt x="1255748" y="2098364"/>
                  <a:pt x="1265908" y="2086934"/>
                  <a:pt x="1265908" y="2057724"/>
                </a:cubicBezTo>
                <a:cubicBezTo>
                  <a:pt x="1265908" y="2028514"/>
                  <a:pt x="1282418" y="2008194"/>
                  <a:pt x="1265908" y="1981524"/>
                </a:cubicBezTo>
                <a:cubicBezTo>
                  <a:pt x="1249398" y="1954854"/>
                  <a:pt x="1197328" y="1949774"/>
                  <a:pt x="1183358" y="1924374"/>
                </a:cubicBezTo>
                <a:cubicBezTo>
                  <a:pt x="1169388" y="1898974"/>
                  <a:pt x="1179548" y="1876114"/>
                  <a:pt x="1196058" y="1854524"/>
                </a:cubicBezTo>
                <a:cubicBezTo>
                  <a:pt x="1212568" y="1832934"/>
                  <a:pt x="1244318" y="1838014"/>
                  <a:pt x="1265908" y="1816424"/>
                </a:cubicBezTo>
                <a:cubicBezTo>
                  <a:pt x="1287498" y="1794834"/>
                  <a:pt x="1282418" y="1765624"/>
                  <a:pt x="1304008" y="1746574"/>
                </a:cubicBezTo>
                <a:cubicBezTo>
                  <a:pt x="1325598" y="1727524"/>
                  <a:pt x="1344648" y="1736414"/>
                  <a:pt x="1373858" y="1721174"/>
                </a:cubicBezTo>
                <a:cubicBezTo>
                  <a:pt x="1403068" y="1705934"/>
                  <a:pt x="1431008" y="1694504"/>
                  <a:pt x="1450058" y="1670374"/>
                </a:cubicBezTo>
                <a:cubicBezTo>
                  <a:pt x="1469108" y="1646244"/>
                  <a:pt x="1471648" y="1628464"/>
                  <a:pt x="1469108" y="1600524"/>
                </a:cubicBezTo>
                <a:cubicBezTo>
                  <a:pt x="1466568" y="1572584"/>
                  <a:pt x="1457678" y="1545914"/>
                  <a:pt x="1437358" y="1530674"/>
                </a:cubicBezTo>
                <a:cubicBezTo>
                  <a:pt x="1417038" y="1515434"/>
                  <a:pt x="1395448" y="1529404"/>
                  <a:pt x="1367508" y="1524324"/>
                </a:cubicBezTo>
                <a:cubicBezTo>
                  <a:pt x="1339568" y="1519244"/>
                  <a:pt x="1302738" y="1523054"/>
                  <a:pt x="1297658" y="1505274"/>
                </a:cubicBezTo>
                <a:cubicBezTo>
                  <a:pt x="1292578" y="1487494"/>
                  <a:pt x="1324328" y="1463364"/>
                  <a:pt x="1342108" y="1435424"/>
                </a:cubicBezTo>
                <a:cubicBezTo>
                  <a:pt x="1359888" y="1407484"/>
                  <a:pt x="1389098" y="1393514"/>
                  <a:pt x="1386558" y="1365574"/>
                </a:cubicBezTo>
                <a:cubicBezTo>
                  <a:pt x="1384018" y="1337634"/>
                  <a:pt x="1343378" y="1323664"/>
                  <a:pt x="1329408" y="1295724"/>
                </a:cubicBezTo>
                <a:cubicBezTo>
                  <a:pt x="1315438" y="1267784"/>
                  <a:pt x="1305278" y="1252544"/>
                  <a:pt x="1316708" y="1225874"/>
                </a:cubicBezTo>
                <a:cubicBezTo>
                  <a:pt x="1328138" y="1199204"/>
                  <a:pt x="1358618" y="1178884"/>
                  <a:pt x="1386558" y="1162374"/>
                </a:cubicBezTo>
                <a:cubicBezTo>
                  <a:pt x="1414498" y="1145864"/>
                  <a:pt x="1428468" y="1157294"/>
                  <a:pt x="1456408" y="1143324"/>
                </a:cubicBezTo>
                <a:cubicBezTo>
                  <a:pt x="1484348" y="1129354"/>
                  <a:pt x="1498318" y="1114114"/>
                  <a:pt x="1526258" y="1092524"/>
                </a:cubicBezTo>
                <a:cubicBezTo>
                  <a:pt x="1554198" y="1070934"/>
                  <a:pt x="1579598" y="1062044"/>
                  <a:pt x="1596108" y="1035374"/>
                </a:cubicBezTo>
                <a:cubicBezTo>
                  <a:pt x="1612618" y="1008704"/>
                  <a:pt x="1606268" y="988384"/>
                  <a:pt x="1608808" y="959174"/>
                </a:cubicBezTo>
                <a:cubicBezTo>
                  <a:pt x="1611348" y="929964"/>
                  <a:pt x="1622778" y="917264"/>
                  <a:pt x="1608808" y="889324"/>
                </a:cubicBezTo>
                <a:cubicBezTo>
                  <a:pt x="1594838" y="861384"/>
                  <a:pt x="1556738" y="847414"/>
                  <a:pt x="1538958" y="819474"/>
                </a:cubicBezTo>
                <a:cubicBezTo>
                  <a:pt x="1521178" y="791534"/>
                  <a:pt x="1524988" y="778834"/>
                  <a:pt x="1519908" y="749624"/>
                </a:cubicBezTo>
                <a:cubicBezTo>
                  <a:pt x="1514828" y="720414"/>
                  <a:pt x="1518638" y="702634"/>
                  <a:pt x="1513558" y="673424"/>
                </a:cubicBezTo>
                <a:cubicBezTo>
                  <a:pt x="1508478" y="644214"/>
                  <a:pt x="1500858" y="631514"/>
                  <a:pt x="1494508" y="603574"/>
                </a:cubicBezTo>
                <a:cubicBezTo>
                  <a:pt x="1488158" y="575634"/>
                  <a:pt x="1491968" y="562934"/>
                  <a:pt x="1481808" y="533724"/>
                </a:cubicBezTo>
                <a:cubicBezTo>
                  <a:pt x="1471648" y="504514"/>
                  <a:pt x="1457678" y="488004"/>
                  <a:pt x="1443708" y="457524"/>
                </a:cubicBezTo>
                <a:cubicBezTo>
                  <a:pt x="1429738" y="427044"/>
                  <a:pt x="1428468" y="410534"/>
                  <a:pt x="1411958" y="381324"/>
                </a:cubicBezTo>
                <a:cubicBezTo>
                  <a:pt x="1395448" y="352114"/>
                  <a:pt x="1380208" y="340684"/>
                  <a:pt x="1361158" y="311474"/>
                </a:cubicBezTo>
                <a:cubicBezTo>
                  <a:pt x="1342108" y="282264"/>
                  <a:pt x="1337028" y="264484"/>
                  <a:pt x="1316708" y="235274"/>
                </a:cubicBezTo>
                <a:cubicBezTo>
                  <a:pt x="1296388" y="206064"/>
                  <a:pt x="1286228" y="192094"/>
                  <a:pt x="1259558" y="165424"/>
                </a:cubicBezTo>
                <a:cubicBezTo>
                  <a:pt x="1232888" y="138754"/>
                  <a:pt x="1212568" y="117164"/>
                  <a:pt x="1183358" y="101924"/>
                </a:cubicBezTo>
                <a:cubicBezTo>
                  <a:pt x="1154148" y="86684"/>
                  <a:pt x="1141448" y="98114"/>
                  <a:pt x="1113508" y="89224"/>
                </a:cubicBezTo>
                <a:cubicBezTo>
                  <a:pt x="1085568" y="80334"/>
                  <a:pt x="1071598" y="65094"/>
                  <a:pt x="1043658" y="57474"/>
                </a:cubicBezTo>
                <a:cubicBezTo>
                  <a:pt x="1015718" y="49854"/>
                  <a:pt x="1003018" y="53664"/>
                  <a:pt x="973808" y="51124"/>
                </a:cubicBezTo>
                <a:cubicBezTo>
                  <a:pt x="944598" y="48584"/>
                  <a:pt x="926818" y="49854"/>
                  <a:pt x="897608" y="44774"/>
                </a:cubicBezTo>
                <a:cubicBezTo>
                  <a:pt x="868398" y="39694"/>
                  <a:pt x="855698" y="33344"/>
                  <a:pt x="827758" y="25724"/>
                </a:cubicBezTo>
                <a:cubicBezTo>
                  <a:pt x="799818" y="18104"/>
                  <a:pt x="785848" y="11754"/>
                  <a:pt x="757908" y="6674"/>
                </a:cubicBezTo>
                <a:cubicBezTo>
                  <a:pt x="729968" y="1594"/>
                  <a:pt x="702028" y="-946"/>
                  <a:pt x="688058" y="324"/>
                </a:cubicBezTo>
                <a:cubicBezTo>
                  <a:pt x="674088" y="1594"/>
                  <a:pt x="702028" y="11754"/>
                  <a:pt x="688058" y="13024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47565" y="2539365"/>
            <a:ext cx="42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14215" y="3771265"/>
            <a:ext cx="346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7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2886075" y="5121910"/>
            <a:ext cx="3986530" cy="1551940"/>
          </a:xfrm>
          <a:custGeom>
            <a:avLst/>
            <a:gdLst>
              <a:gd name="connisteX0" fmla="*/ 1951707 w 3986640"/>
              <a:gd name="connsiteY0" fmla="*/ 205059 h 1551823"/>
              <a:gd name="connisteX1" fmla="*/ 2021557 w 3986640"/>
              <a:gd name="connsiteY1" fmla="*/ 230459 h 1551823"/>
              <a:gd name="connisteX2" fmla="*/ 2097757 w 3986640"/>
              <a:gd name="connsiteY2" fmla="*/ 249509 h 1551823"/>
              <a:gd name="connisteX3" fmla="*/ 2173957 w 3986640"/>
              <a:gd name="connsiteY3" fmla="*/ 224109 h 1551823"/>
              <a:gd name="connisteX4" fmla="*/ 2243807 w 3986640"/>
              <a:gd name="connsiteY4" fmla="*/ 173309 h 1551823"/>
              <a:gd name="connisteX5" fmla="*/ 2313657 w 3986640"/>
              <a:gd name="connsiteY5" fmla="*/ 147909 h 1551823"/>
              <a:gd name="connisteX6" fmla="*/ 2383507 w 3986640"/>
              <a:gd name="connsiteY6" fmla="*/ 147909 h 1551823"/>
              <a:gd name="connisteX7" fmla="*/ 2453357 w 3986640"/>
              <a:gd name="connsiteY7" fmla="*/ 147909 h 1551823"/>
              <a:gd name="connisteX8" fmla="*/ 2523207 w 3986640"/>
              <a:gd name="connsiteY8" fmla="*/ 179659 h 1551823"/>
              <a:gd name="connisteX9" fmla="*/ 2593057 w 3986640"/>
              <a:gd name="connsiteY9" fmla="*/ 205059 h 1551823"/>
              <a:gd name="connisteX10" fmla="*/ 2669257 w 3986640"/>
              <a:gd name="connsiteY10" fmla="*/ 224109 h 1551823"/>
              <a:gd name="connisteX11" fmla="*/ 2745457 w 3986640"/>
              <a:gd name="connsiteY11" fmla="*/ 224109 h 1551823"/>
              <a:gd name="connisteX12" fmla="*/ 2821657 w 3986640"/>
              <a:gd name="connsiteY12" fmla="*/ 217759 h 1551823"/>
              <a:gd name="connisteX13" fmla="*/ 2891507 w 3986640"/>
              <a:gd name="connsiteY13" fmla="*/ 224109 h 1551823"/>
              <a:gd name="connisteX14" fmla="*/ 2961357 w 3986640"/>
              <a:gd name="connsiteY14" fmla="*/ 262209 h 1551823"/>
              <a:gd name="connisteX15" fmla="*/ 3031207 w 3986640"/>
              <a:gd name="connsiteY15" fmla="*/ 274909 h 1551823"/>
              <a:gd name="connisteX16" fmla="*/ 3101057 w 3986640"/>
              <a:gd name="connsiteY16" fmla="*/ 274909 h 1551823"/>
              <a:gd name="connisteX17" fmla="*/ 3177257 w 3986640"/>
              <a:gd name="connsiteY17" fmla="*/ 281259 h 1551823"/>
              <a:gd name="connisteX18" fmla="*/ 3209007 w 3986640"/>
              <a:gd name="connsiteY18" fmla="*/ 211409 h 1551823"/>
              <a:gd name="connisteX19" fmla="*/ 3278857 w 3986640"/>
              <a:gd name="connsiteY19" fmla="*/ 141559 h 1551823"/>
              <a:gd name="connisteX20" fmla="*/ 3355057 w 3986640"/>
              <a:gd name="connsiteY20" fmla="*/ 141559 h 1551823"/>
              <a:gd name="connisteX21" fmla="*/ 3424907 w 3986640"/>
              <a:gd name="connsiteY21" fmla="*/ 128859 h 1551823"/>
              <a:gd name="connisteX22" fmla="*/ 3494757 w 3986640"/>
              <a:gd name="connsiteY22" fmla="*/ 97109 h 1551823"/>
              <a:gd name="connisteX23" fmla="*/ 3564607 w 3986640"/>
              <a:gd name="connsiteY23" fmla="*/ 46309 h 1551823"/>
              <a:gd name="connisteX24" fmla="*/ 3634457 w 3986640"/>
              <a:gd name="connsiteY24" fmla="*/ 27259 h 1551823"/>
              <a:gd name="connisteX25" fmla="*/ 3704307 w 3986640"/>
              <a:gd name="connsiteY25" fmla="*/ 1859 h 1551823"/>
              <a:gd name="connisteX26" fmla="*/ 3742407 w 3986640"/>
              <a:gd name="connsiteY26" fmla="*/ 71709 h 1551823"/>
              <a:gd name="connisteX27" fmla="*/ 3780507 w 3986640"/>
              <a:gd name="connsiteY27" fmla="*/ 141559 h 1551823"/>
              <a:gd name="connisteX28" fmla="*/ 3812257 w 3986640"/>
              <a:gd name="connsiteY28" fmla="*/ 211409 h 1551823"/>
              <a:gd name="connisteX29" fmla="*/ 3882107 w 3986640"/>
              <a:gd name="connsiteY29" fmla="*/ 268559 h 1551823"/>
              <a:gd name="connisteX30" fmla="*/ 3951957 w 3986640"/>
              <a:gd name="connsiteY30" fmla="*/ 325709 h 1551823"/>
              <a:gd name="connisteX31" fmla="*/ 3971007 w 3986640"/>
              <a:gd name="connsiteY31" fmla="*/ 395559 h 1551823"/>
              <a:gd name="connisteX32" fmla="*/ 3983707 w 3986640"/>
              <a:gd name="connsiteY32" fmla="*/ 465409 h 1551823"/>
              <a:gd name="connisteX33" fmla="*/ 3983707 w 3986640"/>
              <a:gd name="connsiteY33" fmla="*/ 535259 h 1551823"/>
              <a:gd name="connisteX34" fmla="*/ 3958307 w 3986640"/>
              <a:gd name="connsiteY34" fmla="*/ 605109 h 1551823"/>
              <a:gd name="connisteX35" fmla="*/ 3939257 w 3986640"/>
              <a:gd name="connsiteY35" fmla="*/ 674959 h 1551823"/>
              <a:gd name="connisteX36" fmla="*/ 3913857 w 3986640"/>
              <a:gd name="connsiteY36" fmla="*/ 744809 h 1551823"/>
              <a:gd name="connisteX37" fmla="*/ 3869407 w 3986640"/>
              <a:gd name="connsiteY37" fmla="*/ 814659 h 1551823"/>
              <a:gd name="connisteX38" fmla="*/ 3837657 w 3986640"/>
              <a:gd name="connsiteY38" fmla="*/ 884509 h 1551823"/>
              <a:gd name="connisteX39" fmla="*/ 3774157 w 3986640"/>
              <a:gd name="connsiteY39" fmla="*/ 954359 h 1551823"/>
              <a:gd name="connisteX40" fmla="*/ 3704307 w 3986640"/>
              <a:gd name="connsiteY40" fmla="*/ 1024209 h 1551823"/>
              <a:gd name="connisteX41" fmla="*/ 3659857 w 3986640"/>
              <a:gd name="connsiteY41" fmla="*/ 1094059 h 1551823"/>
              <a:gd name="connisteX42" fmla="*/ 3653507 w 3986640"/>
              <a:gd name="connsiteY42" fmla="*/ 1170259 h 1551823"/>
              <a:gd name="connisteX43" fmla="*/ 3691607 w 3986640"/>
              <a:gd name="connsiteY43" fmla="*/ 1246459 h 1551823"/>
              <a:gd name="connisteX44" fmla="*/ 3710657 w 3986640"/>
              <a:gd name="connsiteY44" fmla="*/ 1316309 h 1551823"/>
              <a:gd name="connisteX45" fmla="*/ 3697957 w 3986640"/>
              <a:gd name="connsiteY45" fmla="*/ 1386159 h 1551823"/>
              <a:gd name="connisteX46" fmla="*/ 3647157 w 3986640"/>
              <a:gd name="connsiteY46" fmla="*/ 1456009 h 1551823"/>
              <a:gd name="connisteX47" fmla="*/ 3577307 w 3986640"/>
              <a:gd name="connsiteY47" fmla="*/ 1506809 h 1551823"/>
              <a:gd name="connisteX48" fmla="*/ 3494757 w 3986640"/>
              <a:gd name="connsiteY48" fmla="*/ 1519509 h 1551823"/>
              <a:gd name="connisteX49" fmla="*/ 3424907 w 3986640"/>
              <a:gd name="connsiteY49" fmla="*/ 1525859 h 1551823"/>
              <a:gd name="connisteX50" fmla="*/ 3355057 w 3986640"/>
              <a:gd name="connsiteY50" fmla="*/ 1544909 h 1551823"/>
              <a:gd name="connisteX51" fmla="*/ 3272507 w 3986640"/>
              <a:gd name="connsiteY51" fmla="*/ 1544909 h 1551823"/>
              <a:gd name="connisteX52" fmla="*/ 3196307 w 3986640"/>
              <a:gd name="connsiteY52" fmla="*/ 1544909 h 1551823"/>
              <a:gd name="connisteX53" fmla="*/ 3126457 w 3986640"/>
              <a:gd name="connsiteY53" fmla="*/ 1544909 h 1551823"/>
              <a:gd name="connisteX54" fmla="*/ 3050257 w 3986640"/>
              <a:gd name="connsiteY54" fmla="*/ 1544909 h 1551823"/>
              <a:gd name="connisteX55" fmla="*/ 2974057 w 3986640"/>
              <a:gd name="connsiteY55" fmla="*/ 1544909 h 1551823"/>
              <a:gd name="connisteX56" fmla="*/ 2897857 w 3986640"/>
              <a:gd name="connsiteY56" fmla="*/ 1544909 h 1551823"/>
              <a:gd name="connisteX57" fmla="*/ 2821657 w 3986640"/>
              <a:gd name="connsiteY57" fmla="*/ 1544909 h 1551823"/>
              <a:gd name="connisteX58" fmla="*/ 2751807 w 3986640"/>
              <a:gd name="connsiteY58" fmla="*/ 1551259 h 1551823"/>
              <a:gd name="connisteX59" fmla="*/ 2675607 w 3986640"/>
              <a:gd name="connsiteY59" fmla="*/ 1551259 h 1551823"/>
              <a:gd name="connisteX60" fmla="*/ 2605757 w 3986640"/>
              <a:gd name="connsiteY60" fmla="*/ 1551259 h 1551823"/>
              <a:gd name="connisteX61" fmla="*/ 2529557 w 3986640"/>
              <a:gd name="connsiteY61" fmla="*/ 1551259 h 1551823"/>
              <a:gd name="connisteX62" fmla="*/ 2447007 w 3986640"/>
              <a:gd name="connsiteY62" fmla="*/ 1551259 h 1551823"/>
              <a:gd name="connisteX63" fmla="*/ 2370807 w 3986640"/>
              <a:gd name="connsiteY63" fmla="*/ 1551259 h 1551823"/>
              <a:gd name="connisteX64" fmla="*/ 2294607 w 3986640"/>
              <a:gd name="connsiteY64" fmla="*/ 1551259 h 1551823"/>
              <a:gd name="connisteX65" fmla="*/ 2218407 w 3986640"/>
              <a:gd name="connsiteY65" fmla="*/ 1544909 h 1551823"/>
              <a:gd name="connisteX66" fmla="*/ 2148557 w 3986640"/>
              <a:gd name="connsiteY66" fmla="*/ 1538559 h 1551823"/>
              <a:gd name="connisteX67" fmla="*/ 2066007 w 3986640"/>
              <a:gd name="connsiteY67" fmla="*/ 1519509 h 1551823"/>
              <a:gd name="connisteX68" fmla="*/ 1983457 w 3986640"/>
              <a:gd name="connsiteY68" fmla="*/ 1513159 h 1551823"/>
              <a:gd name="connisteX69" fmla="*/ 1913607 w 3986640"/>
              <a:gd name="connsiteY69" fmla="*/ 1500459 h 1551823"/>
              <a:gd name="connisteX70" fmla="*/ 1837407 w 3986640"/>
              <a:gd name="connsiteY70" fmla="*/ 1481409 h 1551823"/>
              <a:gd name="connisteX71" fmla="*/ 1767557 w 3986640"/>
              <a:gd name="connsiteY71" fmla="*/ 1468709 h 1551823"/>
              <a:gd name="connisteX72" fmla="*/ 1691357 w 3986640"/>
              <a:gd name="connsiteY72" fmla="*/ 1449659 h 1551823"/>
              <a:gd name="connisteX73" fmla="*/ 1615157 w 3986640"/>
              <a:gd name="connsiteY73" fmla="*/ 1430609 h 1551823"/>
              <a:gd name="connisteX74" fmla="*/ 1545307 w 3986640"/>
              <a:gd name="connsiteY74" fmla="*/ 1411559 h 1551823"/>
              <a:gd name="connisteX75" fmla="*/ 1475457 w 3986640"/>
              <a:gd name="connsiteY75" fmla="*/ 1373459 h 1551823"/>
              <a:gd name="connisteX76" fmla="*/ 1405607 w 3986640"/>
              <a:gd name="connsiteY76" fmla="*/ 1329009 h 1551823"/>
              <a:gd name="connisteX77" fmla="*/ 1329407 w 3986640"/>
              <a:gd name="connsiteY77" fmla="*/ 1303609 h 1551823"/>
              <a:gd name="connisteX78" fmla="*/ 1253207 w 3986640"/>
              <a:gd name="connsiteY78" fmla="*/ 1271859 h 1551823"/>
              <a:gd name="connisteX79" fmla="*/ 1183357 w 3986640"/>
              <a:gd name="connsiteY79" fmla="*/ 1265509 h 1551823"/>
              <a:gd name="connisteX80" fmla="*/ 1107157 w 3986640"/>
              <a:gd name="connsiteY80" fmla="*/ 1240109 h 1551823"/>
              <a:gd name="connisteX81" fmla="*/ 1037307 w 3986640"/>
              <a:gd name="connsiteY81" fmla="*/ 1227409 h 1551823"/>
              <a:gd name="connisteX82" fmla="*/ 967457 w 3986640"/>
              <a:gd name="connsiteY82" fmla="*/ 1208359 h 1551823"/>
              <a:gd name="connisteX83" fmla="*/ 897607 w 3986640"/>
              <a:gd name="connsiteY83" fmla="*/ 1195659 h 1551823"/>
              <a:gd name="connisteX84" fmla="*/ 827757 w 3986640"/>
              <a:gd name="connsiteY84" fmla="*/ 1189309 h 1551823"/>
              <a:gd name="connisteX85" fmla="*/ 757907 w 3986640"/>
              <a:gd name="connsiteY85" fmla="*/ 1163909 h 1551823"/>
              <a:gd name="connisteX86" fmla="*/ 688057 w 3986640"/>
              <a:gd name="connsiteY86" fmla="*/ 1151209 h 1551823"/>
              <a:gd name="connisteX87" fmla="*/ 599157 w 3986640"/>
              <a:gd name="connsiteY87" fmla="*/ 1132159 h 1551823"/>
              <a:gd name="connisteX88" fmla="*/ 522957 w 3986640"/>
              <a:gd name="connsiteY88" fmla="*/ 1119459 h 1551823"/>
              <a:gd name="connisteX89" fmla="*/ 453107 w 3986640"/>
              <a:gd name="connsiteY89" fmla="*/ 1087709 h 1551823"/>
              <a:gd name="connisteX90" fmla="*/ 376907 w 3986640"/>
              <a:gd name="connsiteY90" fmla="*/ 1075009 h 1551823"/>
              <a:gd name="connisteX91" fmla="*/ 300707 w 3986640"/>
              <a:gd name="connsiteY91" fmla="*/ 1017859 h 1551823"/>
              <a:gd name="connisteX92" fmla="*/ 230857 w 3986640"/>
              <a:gd name="connsiteY92" fmla="*/ 960709 h 1551823"/>
              <a:gd name="connisteX93" fmla="*/ 161007 w 3986640"/>
              <a:gd name="connsiteY93" fmla="*/ 928959 h 1551823"/>
              <a:gd name="connisteX94" fmla="*/ 91157 w 3986640"/>
              <a:gd name="connsiteY94" fmla="*/ 884509 h 1551823"/>
              <a:gd name="connisteX95" fmla="*/ 14957 w 3986640"/>
              <a:gd name="connsiteY95" fmla="*/ 840059 h 1551823"/>
              <a:gd name="connisteX96" fmla="*/ 2257 w 3986640"/>
              <a:gd name="connsiteY96" fmla="*/ 770209 h 1551823"/>
              <a:gd name="connisteX97" fmla="*/ 2257 w 3986640"/>
              <a:gd name="connsiteY97" fmla="*/ 694009 h 1551823"/>
              <a:gd name="connisteX98" fmla="*/ 2257 w 3986640"/>
              <a:gd name="connsiteY98" fmla="*/ 624159 h 1551823"/>
              <a:gd name="connisteX99" fmla="*/ 2257 w 3986640"/>
              <a:gd name="connsiteY99" fmla="*/ 547959 h 1551823"/>
              <a:gd name="connisteX100" fmla="*/ 27657 w 3986640"/>
              <a:gd name="connsiteY100" fmla="*/ 478109 h 1551823"/>
              <a:gd name="connisteX101" fmla="*/ 46707 w 3986640"/>
              <a:gd name="connsiteY101" fmla="*/ 408259 h 1551823"/>
              <a:gd name="connisteX102" fmla="*/ 103857 w 3986640"/>
              <a:gd name="connsiteY102" fmla="*/ 332059 h 1551823"/>
              <a:gd name="connisteX103" fmla="*/ 148307 w 3986640"/>
              <a:gd name="connsiteY103" fmla="*/ 255859 h 1551823"/>
              <a:gd name="connisteX104" fmla="*/ 218157 w 3986640"/>
              <a:gd name="connsiteY104" fmla="*/ 186009 h 1551823"/>
              <a:gd name="connisteX105" fmla="*/ 288007 w 3986640"/>
              <a:gd name="connsiteY105" fmla="*/ 141559 h 1551823"/>
              <a:gd name="connisteX106" fmla="*/ 357857 w 3986640"/>
              <a:gd name="connsiteY106" fmla="*/ 90759 h 1551823"/>
              <a:gd name="connisteX107" fmla="*/ 427707 w 3986640"/>
              <a:gd name="connsiteY107" fmla="*/ 46309 h 1551823"/>
              <a:gd name="connisteX108" fmla="*/ 497557 w 3986640"/>
              <a:gd name="connsiteY108" fmla="*/ 33609 h 1551823"/>
              <a:gd name="connisteX109" fmla="*/ 567407 w 3986640"/>
              <a:gd name="connsiteY109" fmla="*/ 20909 h 1551823"/>
              <a:gd name="connisteX110" fmla="*/ 637257 w 3986640"/>
              <a:gd name="connsiteY110" fmla="*/ 20909 h 1551823"/>
              <a:gd name="connisteX111" fmla="*/ 707107 w 3986640"/>
              <a:gd name="connsiteY111" fmla="*/ 20909 h 1551823"/>
              <a:gd name="connisteX112" fmla="*/ 783307 w 3986640"/>
              <a:gd name="connsiteY112" fmla="*/ 27259 h 1551823"/>
              <a:gd name="connisteX113" fmla="*/ 859507 w 3986640"/>
              <a:gd name="connsiteY113" fmla="*/ 71709 h 1551823"/>
              <a:gd name="connisteX114" fmla="*/ 929357 w 3986640"/>
              <a:gd name="connsiteY114" fmla="*/ 122509 h 1551823"/>
              <a:gd name="connisteX115" fmla="*/ 1011907 w 3986640"/>
              <a:gd name="connsiteY115" fmla="*/ 211409 h 1551823"/>
              <a:gd name="connisteX116" fmla="*/ 1050007 w 3986640"/>
              <a:gd name="connsiteY116" fmla="*/ 281259 h 1551823"/>
              <a:gd name="connisteX117" fmla="*/ 1100807 w 3986640"/>
              <a:gd name="connsiteY117" fmla="*/ 351109 h 1551823"/>
              <a:gd name="connisteX118" fmla="*/ 1164307 w 3986640"/>
              <a:gd name="connsiteY118" fmla="*/ 420959 h 1551823"/>
              <a:gd name="connisteX119" fmla="*/ 1221457 w 3986640"/>
              <a:gd name="connsiteY119" fmla="*/ 490809 h 1551823"/>
              <a:gd name="connisteX120" fmla="*/ 1297657 w 3986640"/>
              <a:gd name="connsiteY120" fmla="*/ 516209 h 1551823"/>
              <a:gd name="connisteX121" fmla="*/ 1367507 w 3986640"/>
              <a:gd name="connsiteY121" fmla="*/ 535259 h 1551823"/>
              <a:gd name="connisteX122" fmla="*/ 1437357 w 3986640"/>
              <a:gd name="connsiteY122" fmla="*/ 541609 h 1551823"/>
              <a:gd name="connisteX123" fmla="*/ 1507207 w 3986640"/>
              <a:gd name="connsiteY123" fmla="*/ 560659 h 1551823"/>
              <a:gd name="connisteX124" fmla="*/ 1583407 w 3986640"/>
              <a:gd name="connsiteY124" fmla="*/ 579709 h 1551823"/>
              <a:gd name="connisteX125" fmla="*/ 1653257 w 3986640"/>
              <a:gd name="connsiteY125" fmla="*/ 598759 h 1551823"/>
              <a:gd name="connisteX126" fmla="*/ 1729457 w 3986640"/>
              <a:gd name="connsiteY126" fmla="*/ 611459 h 1551823"/>
              <a:gd name="connisteX127" fmla="*/ 1805657 w 3986640"/>
              <a:gd name="connsiteY127" fmla="*/ 624159 h 1551823"/>
              <a:gd name="connisteX128" fmla="*/ 1888207 w 3986640"/>
              <a:gd name="connsiteY128" fmla="*/ 624159 h 1551823"/>
              <a:gd name="connisteX129" fmla="*/ 1958057 w 3986640"/>
              <a:gd name="connsiteY129" fmla="*/ 624159 h 1551823"/>
              <a:gd name="connisteX130" fmla="*/ 2034257 w 3986640"/>
              <a:gd name="connsiteY130" fmla="*/ 624159 h 1551823"/>
              <a:gd name="connisteX131" fmla="*/ 2091407 w 3986640"/>
              <a:gd name="connsiteY131" fmla="*/ 554309 h 1551823"/>
              <a:gd name="connisteX132" fmla="*/ 2085057 w 3986640"/>
              <a:gd name="connsiteY132" fmla="*/ 484459 h 1551823"/>
              <a:gd name="connisteX133" fmla="*/ 2034257 w 3986640"/>
              <a:gd name="connsiteY133" fmla="*/ 414609 h 1551823"/>
              <a:gd name="connisteX134" fmla="*/ 2002507 w 3986640"/>
              <a:gd name="connsiteY134" fmla="*/ 338409 h 1551823"/>
              <a:gd name="connisteX135" fmla="*/ 2002507 w 3986640"/>
              <a:gd name="connsiteY135" fmla="*/ 268559 h 15518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</a:cxnLst>
            <a:rect l="l" t="t" r="r" b="b"/>
            <a:pathLst>
              <a:path w="3986641" h="1551824">
                <a:moveTo>
                  <a:pt x="1951708" y="205059"/>
                </a:moveTo>
                <a:cubicBezTo>
                  <a:pt x="1964408" y="209504"/>
                  <a:pt x="1992348" y="221569"/>
                  <a:pt x="2021558" y="230459"/>
                </a:cubicBezTo>
                <a:cubicBezTo>
                  <a:pt x="2050768" y="239349"/>
                  <a:pt x="2067278" y="250779"/>
                  <a:pt x="2097758" y="249509"/>
                </a:cubicBezTo>
                <a:cubicBezTo>
                  <a:pt x="2128238" y="248239"/>
                  <a:pt x="2144748" y="239349"/>
                  <a:pt x="2173958" y="224109"/>
                </a:cubicBezTo>
                <a:cubicBezTo>
                  <a:pt x="2203168" y="208869"/>
                  <a:pt x="2215868" y="188549"/>
                  <a:pt x="2243808" y="173309"/>
                </a:cubicBezTo>
                <a:cubicBezTo>
                  <a:pt x="2271748" y="158069"/>
                  <a:pt x="2285718" y="152989"/>
                  <a:pt x="2313658" y="147909"/>
                </a:cubicBezTo>
                <a:cubicBezTo>
                  <a:pt x="2341598" y="142829"/>
                  <a:pt x="2355568" y="147909"/>
                  <a:pt x="2383508" y="147909"/>
                </a:cubicBezTo>
                <a:cubicBezTo>
                  <a:pt x="2411448" y="147909"/>
                  <a:pt x="2425418" y="141559"/>
                  <a:pt x="2453358" y="147909"/>
                </a:cubicBezTo>
                <a:cubicBezTo>
                  <a:pt x="2481298" y="154259"/>
                  <a:pt x="2495268" y="168229"/>
                  <a:pt x="2523208" y="179659"/>
                </a:cubicBezTo>
                <a:cubicBezTo>
                  <a:pt x="2551148" y="191089"/>
                  <a:pt x="2563848" y="196169"/>
                  <a:pt x="2593058" y="205059"/>
                </a:cubicBezTo>
                <a:cubicBezTo>
                  <a:pt x="2622268" y="213949"/>
                  <a:pt x="2638778" y="220299"/>
                  <a:pt x="2669258" y="224109"/>
                </a:cubicBezTo>
                <a:cubicBezTo>
                  <a:pt x="2699738" y="227919"/>
                  <a:pt x="2714978" y="225379"/>
                  <a:pt x="2745458" y="224109"/>
                </a:cubicBezTo>
                <a:cubicBezTo>
                  <a:pt x="2775938" y="222839"/>
                  <a:pt x="2792448" y="217759"/>
                  <a:pt x="2821658" y="217759"/>
                </a:cubicBezTo>
                <a:cubicBezTo>
                  <a:pt x="2850868" y="217759"/>
                  <a:pt x="2863568" y="215219"/>
                  <a:pt x="2891508" y="224109"/>
                </a:cubicBezTo>
                <a:cubicBezTo>
                  <a:pt x="2919448" y="232999"/>
                  <a:pt x="2933418" y="252049"/>
                  <a:pt x="2961358" y="262209"/>
                </a:cubicBezTo>
                <a:cubicBezTo>
                  <a:pt x="2989298" y="272369"/>
                  <a:pt x="3003268" y="272369"/>
                  <a:pt x="3031208" y="274909"/>
                </a:cubicBezTo>
                <a:cubicBezTo>
                  <a:pt x="3059148" y="277449"/>
                  <a:pt x="3071848" y="273639"/>
                  <a:pt x="3101058" y="274909"/>
                </a:cubicBezTo>
                <a:cubicBezTo>
                  <a:pt x="3130268" y="276179"/>
                  <a:pt x="3155668" y="293959"/>
                  <a:pt x="3177258" y="281259"/>
                </a:cubicBezTo>
                <a:cubicBezTo>
                  <a:pt x="3198848" y="268559"/>
                  <a:pt x="3188688" y="239349"/>
                  <a:pt x="3209008" y="211409"/>
                </a:cubicBezTo>
                <a:cubicBezTo>
                  <a:pt x="3229328" y="183469"/>
                  <a:pt x="3249648" y="155529"/>
                  <a:pt x="3278858" y="141559"/>
                </a:cubicBezTo>
                <a:cubicBezTo>
                  <a:pt x="3308068" y="127589"/>
                  <a:pt x="3325848" y="144099"/>
                  <a:pt x="3355058" y="141559"/>
                </a:cubicBezTo>
                <a:cubicBezTo>
                  <a:pt x="3384268" y="139019"/>
                  <a:pt x="3396968" y="137749"/>
                  <a:pt x="3424908" y="128859"/>
                </a:cubicBezTo>
                <a:cubicBezTo>
                  <a:pt x="3452848" y="119969"/>
                  <a:pt x="3466818" y="113619"/>
                  <a:pt x="3494758" y="97109"/>
                </a:cubicBezTo>
                <a:cubicBezTo>
                  <a:pt x="3522698" y="80599"/>
                  <a:pt x="3536668" y="60279"/>
                  <a:pt x="3564608" y="46309"/>
                </a:cubicBezTo>
                <a:cubicBezTo>
                  <a:pt x="3592548" y="32339"/>
                  <a:pt x="3606518" y="36149"/>
                  <a:pt x="3634458" y="27259"/>
                </a:cubicBezTo>
                <a:cubicBezTo>
                  <a:pt x="3662398" y="18369"/>
                  <a:pt x="3682718" y="-7031"/>
                  <a:pt x="3704308" y="1859"/>
                </a:cubicBezTo>
                <a:cubicBezTo>
                  <a:pt x="3725898" y="10749"/>
                  <a:pt x="3727168" y="43769"/>
                  <a:pt x="3742408" y="71709"/>
                </a:cubicBezTo>
                <a:cubicBezTo>
                  <a:pt x="3757648" y="99649"/>
                  <a:pt x="3766538" y="113619"/>
                  <a:pt x="3780508" y="141559"/>
                </a:cubicBezTo>
                <a:cubicBezTo>
                  <a:pt x="3794478" y="169499"/>
                  <a:pt x="3791938" y="186009"/>
                  <a:pt x="3812258" y="211409"/>
                </a:cubicBezTo>
                <a:cubicBezTo>
                  <a:pt x="3832578" y="236809"/>
                  <a:pt x="3854168" y="245699"/>
                  <a:pt x="3882108" y="268559"/>
                </a:cubicBezTo>
                <a:cubicBezTo>
                  <a:pt x="3910048" y="291419"/>
                  <a:pt x="3934178" y="300309"/>
                  <a:pt x="3951958" y="325709"/>
                </a:cubicBezTo>
                <a:cubicBezTo>
                  <a:pt x="3969738" y="351109"/>
                  <a:pt x="3964658" y="367619"/>
                  <a:pt x="3971008" y="395559"/>
                </a:cubicBezTo>
                <a:cubicBezTo>
                  <a:pt x="3977358" y="423499"/>
                  <a:pt x="3981168" y="437469"/>
                  <a:pt x="3983708" y="465409"/>
                </a:cubicBezTo>
                <a:cubicBezTo>
                  <a:pt x="3986248" y="493349"/>
                  <a:pt x="3988788" y="507319"/>
                  <a:pt x="3983708" y="535259"/>
                </a:cubicBezTo>
                <a:cubicBezTo>
                  <a:pt x="3978628" y="563199"/>
                  <a:pt x="3967198" y="577169"/>
                  <a:pt x="3958308" y="605109"/>
                </a:cubicBezTo>
                <a:cubicBezTo>
                  <a:pt x="3949418" y="633049"/>
                  <a:pt x="3948148" y="647019"/>
                  <a:pt x="3939258" y="674959"/>
                </a:cubicBezTo>
                <a:cubicBezTo>
                  <a:pt x="3930368" y="702899"/>
                  <a:pt x="3927828" y="716869"/>
                  <a:pt x="3913858" y="744809"/>
                </a:cubicBezTo>
                <a:cubicBezTo>
                  <a:pt x="3899888" y="772749"/>
                  <a:pt x="3884648" y="786719"/>
                  <a:pt x="3869408" y="814659"/>
                </a:cubicBezTo>
                <a:cubicBezTo>
                  <a:pt x="3854168" y="842599"/>
                  <a:pt x="3856708" y="856569"/>
                  <a:pt x="3837658" y="884509"/>
                </a:cubicBezTo>
                <a:cubicBezTo>
                  <a:pt x="3818608" y="912449"/>
                  <a:pt x="3800828" y="926419"/>
                  <a:pt x="3774158" y="954359"/>
                </a:cubicBezTo>
                <a:cubicBezTo>
                  <a:pt x="3747488" y="982299"/>
                  <a:pt x="3727168" y="996269"/>
                  <a:pt x="3704308" y="1024209"/>
                </a:cubicBezTo>
                <a:cubicBezTo>
                  <a:pt x="3681448" y="1052149"/>
                  <a:pt x="3670018" y="1064849"/>
                  <a:pt x="3659858" y="1094059"/>
                </a:cubicBezTo>
                <a:cubicBezTo>
                  <a:pt x="3649698" y="1123269"/>
                  <a:pt x="3647158" y="1139779"/>
                  <a:pt x="3653508" y="1170259"/>
                </a:cubicBezTo>
                <a:cubicBezTo>
                  <a:pt x="3659858" y="1200739"/>
                  <a:pt x="3680178" y="1217249"/>
                  <a:pt x="3691608" y="1246459"/>
                </a:cubicBezTo>
                <a:cubicBezTo>
                  <a:pt x="3703038" y="1275669"/>
                  <a:pt x="3709388" y="1288369"/>
                  <a:pt x="3710658" y="1316309"/>
                </a:cubicBezTo>
                <a:cubicBezTo>
                  <a:pt x="3711928" y="1344249"/>
                  <a:pt x="3710658" y="1358219"/>
                  <a:pt x="3697958" y="1386159"/>
                </a:cubicBezTo>
                <a:cubicBezTo>
                  <a:pt x="3685258" y="1414099"/>
                  <a:pt x="3671288" y="1431879"/>
                  <a:pt x="3647158" y="1456009"/>
                </a:cubicBezTo>
                <a:cubicBezTo>
                  <a:pt x="3623028" y="1480139"/>
                  <a:pt x="3607788" y="1494109"/>
                  <a:pt x="3577308" y="1506809"/>
                </a:cubicBezTo>
                <a:cubicBezTo>
                  <a:pt x="3546828" y="1519509"/>
                  <a:pt x="3525238" y="1515699"/>
                  <a:pt x="3494758" y="1519509"/>
                </a:cubicBezTo>
                <a:cubicBezTo>
                  <a:pt x="3464278" y="1523319"/>
                  <a:pt x="3452848" y="1520779"/>
                  <a:pt x="3424908" y="1525859"/>
                </a:cubicBezTo>
                <a:cubicBezTo>
                  <a:pt x="3396968" y="1530939"/>
                  <a:pt x="3385538" y="1541099"/>
                  <a:pt x="3355058" y="1544909"/>
                </a:cubicBezTo>
                <a:cubicBezTo>
                  <a:pt x="3324578" y="1548719"/>
                  <a:pt x="3304258" y="1544909"/>
                  <a:pt x="3272508" y="1544909"/>
                </a:cubicBezTo>
                <a:cubicBezTo>
                  <a:pt x="3240758" y="1544909"/>
                  <a:pt x="3225518" y="1544909"/>
                  <a:pt x="3196308" y="1544909"/>
                </a:cubicBezTo>
                <a:cubicBezTo>
                  <a:pt x="3167098" y="1544909"/>
                  <a:pt x="3155668" y="1544909"/>
                  <a:pt x="3126458" y="1544909"/>
                </a:cubicBezTo>
                <a:cubicBezTo>
                  <a:pt x="3097248" y="1544909"/>
                  <a:pt x="3080738" y="1544909"/>
                  <a:pt x="3050258" y="1544909"/>
                </a:cubicBezTo>
                <a:cubicBezTo>
                  <a:pt x="3019778" y="1544909"/>
                  <a:pt x="3004538" y="1544909"/>
                  <a:pt x="2974058" y="1544909"/>
                </a:cubicBezTo>
                <a:cubicBezTo>
                  <a:pt x="2943578" y="1544909"/>
                  <a:pt x="2928338" y="1544909"/>
                  <a:pt x="2897858" y="1544909"/>
                </a:cubicBezTo>
                <a:cubicBezTo>
                  <a:pt x="2867378" y="1544909"/>
                  <a:pt x="2850868" y="1543639"/>
                  <a:pt x="2821658" y="1544909"/>
                </a:cubicBezTo>
                <a:cubicBezTo>
                  <a:pt x="2792448" y="1546179"/>
                  <a:pt x="2781018" y="1549989"/>
                  <a:pt x="2751808" y="1551259"/>
                </a:cubicBezTo>
                <a:cubicBezTo>
                  <a:pt x="2722598" y="1552529"/>
                  <a:pt x="2704818" y="1551259"/>
                  <a:pt x="2675608" y="1551259"/>
                </a:cubicBezTo>
                <a:cubicBezTo>
                  <a:pt x="2646398" y="1551259"/>
                  <a:pt x="2634968" y="1551259"/>
                  <a:pt x="2605758" y="1551259"/>
                </a:cubicBezTo>
                <a:cubicBezTo>
                  <a:pt x="2576548" y="1551259"/>
                  <a:pt x="2561308" y="1551259"/>
                  <a:pt x="2529558" y="1551259"/>
                </a:cubicBezTo>
                <a:cubicBezTo>
                  <a:pt x="2497808" y="1551259"/>
                  <a:pt x="2478758" y="1551259"/>
                  <a:pt x="2447008" y="1551259"/>
                </a:cubicBezTo>
                <a:cubicBezTo>
                  <a:pt x="2415258" y="1551259"/>
                  <a:pt x="2401288" y="1551259"/>
                  <a:pt x="2370808" y="1551259"/>
                </a:cubicBezTo>
                <a:cubicBezTo>
                  <a:pt x="2340328" y="1551259"/>
                  <a:pt x="2325088" y="1552529"/>
                  <a:pt x="2294608" y="1551259"/>
                </a:cubicBezTo>
                <a:cubicBezTo>
                  <a:pt x="2264128" y="1549989"/>
                  <a:pt x="2247618" y="1547449"/>
                  <a:pt x="2218408" y="1544909"/>
                </a:cubicBezTo>
                <a:cubicBezTo>
                  <a:pt x="2189198" y="1542369"/>
                  <a:pt x="2179038" y="1543639"/>
                  <a:pt x="2148558" y="1538559"/>
                </a:cubicBezTo>
                <a:cubicBezTo>
                  <a:pt x="2118078" y="1533479"/>
                  <a:pt x="2099028" y="1524589"/>
                  <a:pt x="2066008" y="1519509"/>
                </a:cubicBezTo>
                <a:cubicBezTo>
                  <a:pt x="2032988" y="1514429"/>
                  <a:pt x="2013938" y="1516969"/>
                  <a:pt x="1983458" y="1513159"/>
                </a:cubicBezTo>
                <a:cubicBezTo>
                  <a:pt x="1952978" y="1509349"/>
                  <a:pt x="1942818" y="1506809"/>
                  <a:pt x="1913608" y="1500459"/>
                </a:cubicBezTo>
                <a:cubicBezTo>
                  <a:pt x="1884398" y="1494109"/>
                  <a:pt x="1866618" y="1487759"/>
                  <a:pt x="1837408" y="1481409"/>
                </a:cubicBezTo>
                <a:cubicBezTo>
                  <a:pt x="1808198" y="1475059"/>
                  <a:pt x="1796768" y="1475059"/>
                  <a:pt x="1767558" y="1468709"/>
                </a:cubicBezTo>
                <a:cubicBezTo>
                  <a:pt x="1738348" y="1462359"/>
                  <a:pt x="1721838" y="1457279"/>
                  <a:pt x="1691358" y="1449659"/>
                </a:cubicBezTo>
                <a:cubicBezTo>
                  <a:pt x="1660878" y="1442039"/>
                  <a:pt x="1644368" y="1438229"/>
                  <a:pt x="1615158" y="1430609"/>
                </a:cubicBezTo>
                <a:cubicBezTo>
                  <a:pt x="1585948" y="1422989"/>
                  <a:pt x="1573248" y="1422989"/>
                  <a:pt x="1545308" y="1411559"/>
                </a:cubicBezTo>
                <a:cubicBezTo>
                  <a:pt x="1517368" y="1400129"/>
                  <a:pt x="1503398" y="1389969"/>
                  <a:pt x="1475458" y="1373459"/>
                </a:cubicBezTo>
                <a:cubicBezTo>
                  <a:pt x="1447518" y="1356949"/>
                  <a:pt x="1434818" y="1342979"/>
                  <a:pt x="1405608" y="1329009"/>
                </a:cubicBezTo>
                <a:cubicBezTo>
                  <a:pt x="1376398" y="1315039"/>
                  <a:pt x="1359888" y="1315039"/>
                  <a:pt x="1329408" y="1303609"/>
                </a:cubicBezTo>
                <a:cubicBezTo>
                  <a:pt x="1298928" y="1292179"/>
                  <a:pt x="1282418" y="1279479"/>
                  <a:pt x="1253208" y="1271859"/>
                </a:cubicBezTo>
                <a:cubicBezTo>
                  <a:pt x="1223998" y="1264239"/>
                  <a:pt x="1212568" y="1271859"/>
                  <a:pt x="1183358" y="1265509"/>
                </a:cubicBezTo>
                <a:cubicBezTo>
                  <a:pt x="1154148" y="1259159"/>
                  <a:pt x="1136368" y="1247729"/>
                  <a:pt x="1107158" y="1240109"/>
                </a:cubicBezTo>
                <a:cubicBezTo>
                  <a:pt x="1077948" y="1232489"/>
                  <a:pt x="1065248" y="1233759"/>
                  <a:pt x="1037308" y="1227409"/>
                </a:cubicBezTo>
                <a:cubicBezTo>
                  <a:pt x="1009368" y="1221059"/>
                  <a:pt x="995398" y="1214709"/>
                  <a:pt x="967458" y="1208359"/>
                </a:cubicBezTo>
                <a:cubicBezTo>
                  <a:pt x="939518" y="1202009"/>
                  <a:pt x="925548" y="1199469"/>
                  <a:pt x="897608" y="1195659"/>
                </a:cubicBezTo>
                <a:cubicBezTo>
                  <a:pt x="869668" y="1191849"/>
                  <a:pt x="855698" y="1195659"/>
                  <a:pt x="827758" y="1189309"/>
                </a:cubicBezTo>
                <a:cubicBezTo>
                  <a:pt x="799818" y="1182959"/>
                  <a:pt x="785848" y="1171529"/>
                  <a:pt x="757908" y="1163909"/>
                </a:cubicBezTo>
                <a:cubicBezTo>
                  <a:pt x="729968" y="1156289"/>
                  <a:pt x="719808" y="1157559"/>
                  <a:pt x="688058" y="1151209"/>
                </a:cubicBezTo>
                <a:cubicBezTo>
                  <a:pt x="656308" y="1144859"/>
                  <a:pt x="632178" y="1138509"/>
                  <a:pt x="599158" y="1132159"/>
                </a:cubicBezTo>
                <a:cubicBezTo>
                  <a:pt x="566138" y="1125809"/>
                  <a:pt x="552168" y="1128349"/>
                  <a:pt x="522958" y="1119459"/>
                </a:cubicBezTo>
                <a:cubicBezTo>
                  <a:pt x="493748" y="1110569"/>
                  <a:pt x="482318" y="1096599"/>
                  <a:pt x="453108" y="1087709"/>
                </a:cubicBezTo>
                <a:cubicBezTo>
                  <a:pt x="423898" y="1078819"/>
                  <a:pt x="407388" y="1088979"/>
                  <a:pt x="376908" y="1075009"/>
                </a:cubicBezTo>
                <a:cubicBezTo>
                  <a:pt x="346428" y="1061039"/>
                  <a:pt x="329918" y="1040719"/>
                  <a:pt x="300708" y="1017859"/>
                </a:cubicBezTo>
                <a:cubicBezTo>
                  <a:pt x="271498" y="994999"/>
                  <a:pt x="258798" y="978489"/>
                  <a:pt x="230858" y="960709"/>
                </a:cubicBezTo>
                <a:cubicBezTo>
                  <a:pt x="202918" y="942929"/>
                  <a:pt x="188948" y="944199"/>
                  <a:pt x="161008" y="928959"/>
                </a:cubicBezTo>
                <a:cubicBezTo>
                  <a:pt x="133068" y="913719"/>
                  <a:pt x="120368" y="902289"/>
                  <a:pt x="91158" y="884509"/>
                </a:cubicBezTo>
                <a:cubicBezTo>
                  <a:pt x="61948" y="866729"/>
                  <a:pt x="32738" y="862919"/>
                  <a:pt x="14958" y="840059"/>
                </a:cubicBezTo>
                <a:cubicBezTo>
                  <a:pt x="-2822" y="817199"/>
                  <a:pt x="4798" y="799419"/>
                  <a:pt x="2258" y="770209"/>
                </a:cubicBezTo>
                <a:cubicBezTo>
                  <a:pt x="-282" y="740999"/>
                  <a:pt x="2258" y="723219"/>
                  <a:pt x="2258" y="694009"/>
                </a:cubicBezTo>
                <a:cubicBezTo>
                  <a:pt x="2258" y="664799"/>
                  <a:pt x="2258" y="653369"/>
                  <a:pt x="2258" y="624159"/>
                </a:cubicBezTo>
                <a:cubicBezTo>
                  <a:pt x="2258" y="594949"/>
                  <a:pt x="-2822" y="577169"/>
                  <a:pt x="2258" y="547959"/>
                </a:cubicBezTo>
                <a:cubicBezTo>
                  <a:pt x="7338" y="518749"/>
                  <a:pt x="18768" y="506049"/>
                  <a:pt x="27658" y="478109"/>
                </a:cubicBezTo>
                <a:cubicBezTo>
                  <a:pt x="36548" y="450169"/>
                  <a:pt x="31468" y="437469"/>
                  <a:pt x="46708" y="408259"/>
                </a:cubicBezTo>
                <a:cubicBezTo>
                  <a:pt x="61948" y="379049"/>
                  <a:pt x="83538" y="362539"/>
                  <a:pt x="103858" y="332059"/>
                </a:cubicBezTo>
                <a:cubicBezTo>
                  <a:pt x="124178" y="301579"/>
                  <a:pt x="125448" y="285069"/>
                  <a:pt x="148308" y="255859"/>
                </a:cubicBezTo>
                <a:cubicBezTo>
                  <a:pt x="171168" y="226649"/>
                  <a:pt x="190218" y="208869"/>
                  <a:pt x="218158" y="186009"/>
                </a:cubicBezTo>
                <a:cubicBezTo>
                  <a:pt x="246098" y="163149"/>
                  <a:pt x="260068" y="160609"/>
                  <a:pt x="288008" y="141559"/>
                </a:cubicBezTo>
                <a:cubicBezTo>
                  <a:pt x="315948" y="122509"/>
                  <a:pt x="329918" y="109809"/>
                  <a:pt x="357858" y="90759"/>
                </a:cubicBezTo>
                <a:cubicBezTo>
                  <a:pt x="385798" y="71709"/>
                  <a:pt x="399768" y="57739"/>
                  <a:pt x="427708" y="46309"/>
                </a:cubicBezTo>
                <a:cubicBezTo>
                  <a:pt x="455648" y="34879"/>
                  <a:pt x="469618" y="38689"/>
                  <a:pt x="497558" y="33609"/>
                </a:cubicBezTo>
                <a:cubicBezTo>
                  <a:pt x="525498" y="28529"/>
                  <a:pt x="539468" y="23449"/>
                  <a:pt x="567408" y="20909"/>
                </a:cubicBezTo>
                <a:cubicBezTo>
                  <a:pt x="595348" y="18369"/>
                  <a:pt x="609318" y="20909"/>
                  <a:pt x="637258" y="20909"/>
                </a:cubicBezTo>
                <a:cubicBezTo>
                  <a:pt x="665198" y="20909"/>
                  <a:pt x="677898" y="19639"/>
                  <a:pt x="707108" y="20909"/>
                </a:cubicBezTo>
                <a:cubicBezTo>
                  <a:pt x="736318" y="22179"/>
                  <a:pt x="752828" y="17099"/>
                  <a:pt x="783308" y="27259"/>
                </a:cubicBezTo>
                <a:cubicBezTo>
                  <a:pt x="813788" y="37419"/>
                  <a:pt x="830298" y="52659"/>
                  <a:pt x="859508" y="71709"/>
                </a:cubicBezTo>
                <a:cubicBezTo>
                  <a:pt x="888718" y="90759"/>
                  <a:pt x="898878" y="94569"/>
                  <a:pt x="929358" y="122509"/>
                </a:cubicBezTo>
                <a:cubicBezTo>
                  <a:pt x="959838" y="150449"/>
                  <a:pt x="987778" y="179659"/>
                  <a:pt x="1011908" y="211409"/>
                </a:cubicBezTo>
                <a:cubicBezTo>
                  <a:pt x="1036038" y="243159"/>
                  <a:pt x="1032228" y="253319"/>
                  <a:pt x="1050008" y="281259"/>
                </a:cubicBezTo>
                <a:cubicBezTo>
                  <a:pt x="1067788" y="309199"/>
                  <a:pt x="1077948" y="323169"/>
                  <a:pt x="1100808" y="351109"/>
                </a:cubicBezTo>
                <a:cubicBezTo>
                  <a:pt x="1123668" y="379049"/>
                  <a:pt x="1140178" y="393019"/>
                  <a:pt x="1164308" y="420959"/>
                </a:cubicBezTo>
                <a:cubicBezTo>
                  <a:pt x="1188438" y="448899"/>
                  <a:pt x="1194788" y="471759"/>
                  <a:pt x="1221458" y="490809"/>
                </a:cubicBezTo>
                <a:cubicBezTo>
                  <a:pt x="1248128" y="509859"/>
                  <a:pt x="1268448" y="507319"/>
                  <a:pt x="1297658" y="516209"/>
                </a:cubicBezTo>
                <a:cubicBezTo>
                  <a:pt x="1326868" y="525099"/>
                  <a:pt x="1339568" y="530179"/>
                  <a:pt x="1367508" y="535259"/>
                </a:cubicBezTo>
                <a:cubicBezTo>
                  <a:pt x="1395448" y="540339"/>
                  <a:pt x="1409418" y="536529"/>
                  <a:pt x="1437358" y="541609"/>
                </a:cubicBezTo>
                <a:cubicBezTo>
                  <a:pt x="1465298" y="546689"/>
                  <a:pt x="1477998" y="553039"/>
                  <a:pt x="1507208" y="560659"/>
                </a:cubicBezTo>
                <a:cubicBezTo>
                  <a:pt x="1536418" y="568279"/>
                  <a:pt x="1554198" y="572089"/>
                  <a:pt x="1583408" y="579709"/>
                </a:cubicBezTo>
                <a:cubicBezTo>
                  <a:pt x="1612618" y="587329"/>
                  <a:pt x="1624048" y="592409"/>
                  <a:pt x="1653258" y="598759"/>
                </a:cubicBezTo>
                <a:cubicBezTo>
                  <a:pt x="1682468" y="605109"/>
                  <a:pt x="1698978" y="606379"/>
                  <a:pt x="1729458" y="611459"/>
                </a:cubicBezTo>
                <a:cubicBezTo>
                  <a:pt x="1759938" y="616539"/>
                  <a:pt x="1773908" y="621619"/>
                  <a:pt x="1805658" y="624159"/>
                </a:cubicBezTo>
                <a:cubicBezTo>
                  <a:pt x="1837408" y="626699"/>
                  <a:pt x="1857728" y="624159"/>
                  <a:pt x="1888208" y="624159"/>
                </a:cubicBezTo>
                <a:cubicBezTo>
                  <a:pt x="1918688" y="624159"/>
                  <a:pt x="1928848" y="624159"/>
                  <a:pt x="1958058" y="624159"/>
                </a:cubicBezTo>
                <a:cubicBezTo>
                  <a:pt x="1987268" y="624159"/>
                  <a:pt x="2007588" y="638129"/>
                  <a:pt x="2034258" y="624159"/>
                </a:cubicBezTo>
                <a:cubicBezTo>
                  <a:pt x="2060928" y="610189"/>
                  <a:pt x="2081248" y="582249"/>
                  <a:pt x="2091408" y="554309"/>
                </a:cubicBezTo>
                <a:cubicBezTo>
                  <a:pt x="2101568" y="526369"/>
                  <a:pt x="2096488" y="512399"/>
                  <a:pt x="2085058" y="484459"/>
                </a:cubicBezTo>
                <a:cubicBezTo>
                  <a:pt x="2073628" y="456519"/>
                  <a:pt x="2050768" y="443819"/>
                  <a:pt x="2034258" y="414609"/>
                </a:cubicBezTo>
                <a:cubicBezTo>
                  <a:pt x="2017748" y="385399"/>
                  <a:pt x="2008858" y="367619"/>
                  <a:pt x="2002508" y="338409"/>
                </a:cubicBezTo>
                <a:cubicBezTo>
                  <a:pt x="1996158" y="309199"/>
                  <a:pt x="2001873" y="281259"/>
                  <a:pt x="2002508" y="268559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64965" y="599440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17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4789170" y="4239260"/>
            <a:ext cx="1524000" cy="1183640"/>
          </a:xfrm>
          <a:custGeom>
            <a:avLst/>
            <a:gdLst>
              <a:gd name="connisteX0" fmla="*/ 423457 w 1523701"/>
              <a:gd name="connsiteY0" fmla="*/ 7332 h 1183775"/>
              <a:gd name="connisteX1" fmla="*/ 493307 w 1523701"/>
              <a:gd name="connsiteY1" fmla="*/ 39082 h 1183775"/>
              <a:gd name="connisteX2" fmla="*/ 563157 w 1523701"/>
              <a:gd name="connsiteY2" fmla="*/ 51782 h 1183775"/>
              <a:gd name="connisteX3" fmla="*/ 633007 w 1523701"/>
              <a:gd name="connsiteY3" fmla="*/ 64482 h 1183775"/>
              <a:gd name="connisteX4" fmla="*/ 702857 w 1523701"/>
              <a:gd name="connsiteY4" fmla="*/ 83532 h 1183775"/>
              <a:gd name="connisteX5" fmla="*/ 772707 w 1523701"/>
              <a:gd name="connsiteY5" fmla="*/ 102582 h 1183775"/>
              <a:gd name="connisteX6" fmla="*/ 842557 w 1523701"/>
              <a:gd name="connsiteY6" fmla="*/ 108932 h 1183775"/>
              <a:gd name="connisteX7" fmla="*/ 918757 w 1523701"/>
              <a:gd name="connsiteY7" fmla="*/ 108932 h 1183775"/>
              <a:gd name="connisteX8" fmla="*/ 988607 w 1523701"/>
              <a:gd name="connsiteY8" fmla="*/ 108932 h 1183775"/>
              <a:gd name="connisteX9" fmla="*/ 1058457 w 1523701"/>
              <a:gd name="connsiteY9" fmla="*/ 108932 h 1183775"/>
              <a:gd name="connisteX10" fmla="*/ 1134657 w 1523701"/>
              <a:gd name="connsiteY10" fmla="*/ 83532 h 1183775"/>
              <a:gd name="connisteX11" fmla="*/ 1210857 w 1523701"/>
              <a:gd name="connsiteY11" fmla="*/ 83532 h 1183775"/>
              <a:gd name="connisteX12" fmla="*/ 1287057 w 1523701"/>
              <a:gd name="connsiteY12" fmla="*/ 96232 h 1183775"/>
              <a:gd name="connisteX13" fmla="*/ 1363257 w 1523701"/>
              <a:gd name="connsiteY13" fmla="*/ 127982 h 1183775"/>
              <a:gd name="connisteX14" fmla="*/ 1433107 w 1523701"/>
              <a:gd name="connsiteY14" fmla="*/ 172432 h 1183775"/>
              <a:gd name="connisteX15" fmla="*/ 1502957 w 1523701"/>
              <a:gd name="connsiteY15" fmla="*/ 242282 h 1183775"/>
              <a:gd name="connisteX16" fmla="*/ 1522007 w 1523701"/>
              <a:gd name="connsiteY16" fmla="*/ 312132 h 1183775"/>
              <a:gd name="connisteX17" fmla="*/ 1522007 w 1523701"/>
              <a:gd name="connsiteY17" fmla="*/ 388332 h 1183775"/>
              <a:gd name="connisteX18" fmla="*/ 1522007 w 1523701"/>
              <a:gd name="connsiteY18" fmla="*/ 458182 h 1183775"/>
              <a:gd name="connisteX19" fmla="*/ 1522007 w 1523701"/>
              <a:gd name="connsiteY19" fmla="*/ 528032 h 1183775"/>
              <a:gd name="connisteX20" fmla="*/ 1522007 w 1523701"/>
              <a:gd name="connsiteY20" fmla="*/ 597882 h 1183775"/>
              <a:gd name="connisteX21" fmla="*/ 1515657 w 1523701"/>
              <a:gd name="connsiteY21" fmla="*/ 674082 h 1183775"/>
              <a:gd name="connisteX22" fmla="*/ 1490257 w 1523701"/>
              <a:gd name="connsiteY22" fmla="*/ 743932 h 1183775"/>
              <a:gd name="connisteX23" fmla="*/ 1471207 w 1523701"/>
              <a:gd name="connsiteY23" fmla="*/ 813782 h 1183775"/>
              <a:gd name="connisteX24" fmla="*/ 1445807 w 1523701"/>
              <a:gd name="connsiteY24" fmla="*/ 889982 h 1183775"/>
              <a:gd name="connisteX25" fmla="*/ 1445807 w 1523701"/>
              <a:gd name="connsiteY25" fmla="*/ 959832 h 1183775"/>
              <a:gd name="connisteX26" fmla="*/ 1439457 w 1523701"/>
              <a:gd name="connsiteY26" fmla="*/ 1029682 h 1183775"/>
              <a:gd name="connisteX27" fmla="*/ 1369607 w 1523701"/>
              <a:gd name="connsiteY27" fmla="*/ 1093182 h 1183775"/>
              <a:gd name="connisteX28" fmla="*/ 1299757 w 1523701"/>
              <a:gd name="connsiteY28" fmla="*/ 1137632 h 1183775"/>
              <a:gd name="connisteX29" fmla="*/ 1229907 w 1523701"/>
              <a:gd name="connsiteY29" fmla="*/ 1175732 h 1183775"/>
              <a:gd name="connisteX30" fmla="*/ 1153707 w 1523701"/>
              <a:gd name="connsiteY30" fmla="*/ 1182082 h 1183775"/>
              <a:gd name="connisteX31" fmla="*/ 1083857 w 1523701"/>
              <a:gd name="connsiteY31" fmla="*/ 1182082 h 1183775"/>
              <a:gd name="connisteX32" fmla="*/ 1014007 w 1523701"/>
              <a:gd name="connsiteY32" fmla="*/ 1182082 h 1183775"/>
              <a:gd name="connisteX33" fmla="*/ 944157 w 1523701"/>
              <a:gd name="connsiteY33" fmla="*/ 1182082 h 1183775"/>
              <a:gd name="connisteX34" fmla="*/ 867957 w 1523701"/>
              <a:gd name="connsiteY34" fmla="*/ 1163032 h 1183775"/>
              <a:gd name="connisteX35" fmla="*/ 798107 w 1523701"/>
              <a:gd name="connsiteY35" fmla="*/ 1137632 h 1183775"/>
              <a:gd name="connisteX36" fmla="*/ 721907 w 1523701"/>
              <a:gd name="connsiteY36" fmla="*/ 1105882 h 1183775"/>
              <a:gd name="connisteX37" fmla="*/ 652057 w 1523701"/>
              <a:gd name="connsiteY37" fmla="*/ 1086832 h 1183775"/>
              <a:gd name="connisteX38" fmla="*/ 582207 w 1523701"/>
              <a:gd name="connsiteY38" fmla="*/ 1086832 h 1183775"/>
              <a:gd name="connisteX39" fmla="*/ 512357 w 1523701"/>
              <a:gd name="connsiteY39" fmla="*/ 1061432 h 1183775"/>
              <a:gd name="connisteX40" fmla="*/ 442507 w 1523701"/>
              <a:gd name="connsiteY40" fmla="*/ 1048732 h 1183775"/>
              <a:gd name="connisteX41" fmla="*/ 372657 w 1523701"/>
              <a:gd name="connsiteY41" fmla="*/ 1029682 h 1183775"/>
              <a:gd name="connisteX42" fmla="*/ 296457 w 1523701"/>
              <a:gd name="connsiteY42" fmla="*/ 1016982 h 1183775"/>
              <a:gd name="connisteX43" fmla="*/ 226607 w 1523701"/>
              <a:gd name="connsiteY43" fmla="*/ 1023332 h 1183775"/>
              <a:gd name="connisteX44" fmla="*/ 150407 w 1523701"/>
              <a:gd name="connsiteY44" fmla="*/ 1042382 h 1183775"/>
              <a:gd name="connisteX45" fmla="*/ 80557 w 1523701"/>
              <a:gd name="connsiteY45" fmla="*/ 1042382 h 1183775"/>
              <a:gd name="connisteX46" fmla="*/ 4357 w 1523701"/>
              <a:gd name="connsiteY46" fmla="*/ 1042382 h 1183775"/>
              <a:gd name="connisteX47" fmla="*/ 23407 w 1523701"/>
              <a:gd name="connsiteY47" fmla="*/ 972532 h 1183775"/>
              <a:gd name="connisteX48" fmla="*/ 93257 w 1523701"/>
              <a:gd name="connsiteY48" fmla="*/ 902682 h 1183775"/>
              <a:gd name="connisteX49" fmla="*/ 163107 w 1523701"/>
              <a:gd name="connsiteY49" fmla="*/ 851882 h 1183775"/>
              <a:gd name="connisteX50" fmla="*/ 232957 w 1523701"/>
              <a:gd name="connsiteY50" fmla="*/ 801082 h 1183775"/>
              <a:gd name="connisteX51" fmla="*/ 277407 w 1523701"/>
              <a:gd name="connsiteY51" fmla="*/ 724882 h 1183775"/>
              <a:gd name="connisteX52" fmla="*/ 277407 w 1523701"/>
              <a:gd name="connsiteY52" fmla="*/ 655032 h 1183775"/>
              <a:gd name="connisteX53" fmla="*/ 194857 w 1523701"/>
              <a:gd name="connsiteY53" fmla="*/ 591532 h 1183775"/>
              <a:gd name="connisteX54" fmla="*/ 125007 w 1523701"/>
              <a:gd name="connsiteY54" fmla="*/ 578832 h 1183775"/>
              <a:gd name="connisteX55" fmla="*/ 55157 w 1523701"/>
              <a:gd name="connsiteY55" fmla="*/ 553432 h 1183775"/>
              <a:gd name="connisteX56" fmla="*/ 67857 w 1523701"/>
              <a:gd name="connsiteY56" fmla="*/ 483582 h 1183775"/>
              <a:gd name="connisteX57" fmla="*/ 112307 w 1523701"/>
              <a:gd name="connsiteY57" fmla="*/ 407382 h 1183775"/>
              <a:gd name="connisteX58" fmla="*/ 163107 w 1523701"/>
              <a:gd name="connsiteY58" fmla="*/ 337532 h 1183775"/>
              <a:gd name="connisteX59" fmla="*/ 213907 w 1523701"/>
              <a:gd name="connsiteY59" fmla="*/ 267682 h 1183775"/>
              <a:gd name="connisteX60" fmla="*/ 264707 w 1523701"/>
              <a:gd name="connsiteY60" fmla="*/ 197832 h 1183775"/>
              <a:gd name="connisteX61" fmla="*/ 334557 w 1523701"/>
              <a:gd name="connsiteY61" fmla="*/ 127982 h 1183775"/>
              <a:gd name="connisteX62" fmla="*/ 404407 w 1523701"/>
              <a:gd name="connsiteY62" fmla="*/ 70832 h 1183775"/>
              <a:gd name="connisteX63" fmla="*/ 474257 w 1523701"/>
              <a:gd name="connsiteY63" fmla="*/ 7332 h 1183775"/>
              <a:gd name="connisteX64" fmla="*/ 550457 w 1523701"/>
              <a:gd name="connsiteY64" fmla="*/ 7332 h 1183775"/>
              <a:gd name="connisteX65" fmla="*/ 620307 w 1523701"/>
              <a:gd name="connsiteY65" fmla="*/ 39082 h 1183775"/>
              <a:gd name="connisteX66" fmla="*/ 696507 w 1523701"/>
              <a:gd name="connsiteY66" fmla="*/ 70832 h 1183775"/>
              <a:gd name="connisteX67" fmla="*/ 772707 w 1523701"/>
              <a:gd name="connsiteY67" fmla="*/ 77182 h 11837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</a:cxnLst>
            <a:rect l="l" t="t" r="r" b="b"/>
            <a:pathLst>
              <a:path w="1523701" h="1183776">
                <a:moveTo>
                  <a:pt x="423458" y="7332"/>
                </a:moveTo>
                <a:cubicBezTo>
                  <a:pt x="436158" y="13682"/>
                  <a:pt x="465368" y="30192"/>
                  <a:pt x="493308" y="39082"/>
                </a:cubicBezTo>
                <a:cubicBezTo>
                  <a:pt x="521248" y="47972"/>
                  <a:pt x="535218" y="46702"/>
                  <a:pt x="563158" y="51782"/>
                </a:cubicBezTo>
                <a:cubicBezTo>
                  <a:pt x="591098" y="56862"/>
                  <a:pt x="605068" y="58132"/>
                  <a:pt x="633008" y="64482"/>
                </a:cubicBezTo>
                <a:cubicBezTo>
                  <a:pt x="660948" y="70832"/>
                  <a:pt x="674918" y="75912"/>
                  <a:pt x="702858" y="83532"/>
                </a:cubicBezTo>
                <a:cubicBezTo>
                  <a:pt x="730798" y="91152"/>
                  <a:pt x="744768" y="97502"/>
                  <a:pt x="772708" y="102582"/>
                </a:cubicBezTo>
                <a:cubicBezTo>
                  <a:pt x="800648" y="107662"/>
                  <a:pt x="813348" y="107662"/>
                  <a:pt x="842558" y="108932"/>
                </a:cubicBezTo>
                <a:cubicBezTo>
                  <a:pt x="871768" y="110202"/>
                  <a:pt x="889548" y="108932"/>
                  <a:pt x="918758" y="108932"/>
                </a:cubicBezTo>
                <a:cubicBezTo>
                  <a:pt x="947968" y="108932"/>
                  <a:pt x="960668" y="108932"/>
                  <a:pt x="988608" y="108932"/>
                </a:cubicBezTo>
                <a:cubicBezTo>
                  <a:pt x="1016548" y="108932"/>
                  <a:pt x="1029248" y="114012"/>
                  <a:pt x="1058458" y="108932"/>
                </a:cubicBezTo>
                <a:cubicBezTo>
                  <a:pt x="1087668" y="103852"/>
                  <a:pt x="1104178" y="88612"/>
                  <a:pt x="1134658" y="83532"/>
                </a:cubicBezTo>
                <a:cubicBezTo>
                  <a:pt x="1165138" y="78452"/>
                  <a:pt x="1180378" y="80992"/>
                  <a:pt x="1210858" y="83532"/>
                </a:cubicBezTo>
                <a:cubicBezTo>
                  <a:pt x="1241338" y="86072"/>
                  <a:pt x="1256578" y="87342"/>
                  <a:pt x="1287058" y="96232"/>
                </a:cubicBezTo>
                <a:cubicBezTo>
                  <a:pt x="1317538" y="105122"/>
                  <a:pt x="1334048" y="112742"/>
                  <a:pt x="1363258" y="127982"/>
                </a:cubicBezTo>
                <a:cubicBezTo>
                  <a:pt x="1392468" y="143222"/>
                  <a:pt x="1405168" y="149572"/>
                  <a:pt x="1433108" y="172432"/>
                </a:cubicBezTo>
                <a:cubicBezTo>
                  <a:pt x="1461048" y="195292"/>
                  <a:pt x="1485178" y="214342"/>
                  <a:pt x="1502958" y="242282"/>
                </a:cubicBezTo>
                <a:cubicBezTo>
                  <a:pt x="1520738" y="270222"/>
                  <a:pt x="1518198" y="282922"/>
                  <a:pt x="1522008" y="312132"/>
                </a:cubicBezTo>
                <a:cubicBezTo>
                  <a:pt x="1525818" y="341342"/>
                  <a:pt x="1522008" y="359122"/>
                  <a:pt x="1522008" y="388332"/>
                </a:cubicBezTo>
                <a:cubicBezTo>
                  <a:pt x="1522008" y="417542"/>
                  <a:pt x="1522008" y="430242"/>
                  <a:pt x="1522008" y="458182"/>
                </a:cubicBezTo>
                <a:cubicBezTo>
                  <a:pt x="1522008" y="486122"/>
                  <a:pt x="1522008" y="500092"/>
                  <a:pt x="1522008" y="528032"/>
                </a:cubicBezTo>
                <a:cubicBezTo>
                  <a:pt x="1522008" y="555972"/>
                  <a:pt x="1523278" y="568672"/>
                  <a:pt x="1522008" y="597882"/>
                </a:cubicBezTo>
                <a:cubicBezTo>
                  <a:pt x="1520738" y="627092"/>
                  <a:pt x="1522008" y="644872"/>
                  <a:pt x="1515658" y="674082"/>
                </a:cubicBezTo>
                <a:cubicBezTo>
                  <a:pt x="1509308" y="703292"/>
                  <a:pt x="1499148" y="715992"/>
                  <a:pt x="1490258" y="743932"/>
                </a:cubicBezTo>
                <a:cubicBezTo>
                  <a:pt x="1481368" y="771872"/>
                  <a:pt x="1480098" y="784572"/>
                  <a:pt x="1471208" y="813782"/>
                </a:cubicBezTo>
                <a:cubicBezTo>
                  <a:pt x="1462318" y="842992"/>
                  <a:pt x="1450888" y="860772"/>
                  <a:pt x="1445808" y="889982"/>
                </a:cubicBezTo>
                <a:cubicBezTo>
                  <a:pt x="1440728" y="919192"/>
                  <a:pt x="1447078" y="931892"/>
                  <a:pt x="1445808" y="959832"/>
                </a:cubicBezTo>
                <a:cubicBezTo>
                  <a:pt x="1444538" y="987772"/>
                  <a:pt x="1454698" y="1003012"/>
                  <a:pt x="1439458" y="1029682"/>
                </a:cubicBezTo>
                <a:cubicBezTo>
                  <a:pt x="1424218" y="1056352"/>
                  <a:pt x="1397548" y="1071592"/>
                  <a:pt x="1369608" y="1093182"/>
                </a:cubicBezTo>
                <a:cubicBezTo>
                  <a:pt x="1341668" y="1114772"/>
                  <a:pt x="1327698" y="1121122"/>
                  <a:pt x="1299758" y="1137632"/>
                </a:cubicBezTo>
                <a:cubicBezTo>
                  <a:pt x="1271818" y="1154142"/>
                  <a:pt x="1259118" y="1166842"/>
                  <a:pt x="1229908" y="1175732"/>
                </a:cubicBezTo>
                <a:cubicBezTo>
                  <a:pt x="1200698" y="1184622"/>
                  <a:pt x="1182918" y="1180812"/>
                  <a:pt x="1153708" y="1182082"/>
                </a:cubicBezTo>
                <a:cubicBezTo>
                  <a:pt x="1124498" y="1183352"/>
                  <a:pt x="1111798" y="1182082"/>
                  <a:pt x="1083858" y="1182082"/>
                </a:cubicBezTo>
                <a:cubicBezTo>
                  <a:pt x="1055918" y="1182082"/>
                  <a:pt x="1041948" y="1182082"/>
                  <a:pt x="1014008" y="1182082"/>
                </a:cubicBezTo>
                <a:cubicBezTo>
                  <a:pt x="986068" y="1182082"/>
                  <a:pt x="973368" y="1185892"/>
                  <a:pt x="944158" y="1182082"/>
                </a:cubicBezTo>
                <a:cubicBezTo>
                  <a:pt x="914948" y="1178272"/>
                  <a:pt x="897168" y="1171922"/>
                  <a:pt x="867958" y="1163032"/>
                </a:cubicBezTo>
                <a:cubicBezTo>
                  <a:pt x="838748" y="1154142"/>
                  <a:pt x="827318" y="1149062"/>
                  <a:pt x="798108" y="1137632"/>
                </a:cubicBezTo>
                <a:cubicBezTo>
                  <a:pt x="768898" y="1126202"/>
                  <a:pt x="751118" y="1116042"/>
                  <a:pt x="721908" y="1105882"/>
                </a:cubicBezTo>
                <a:cubicBezTo>
                  <a:pt x="692698" y="1095722"/>
                  <a:pt x="679998" y="1090642"/>
                  <a:pt x="652058" y="1086832"/>
                </a:cubicBezTo>
                <a:cubicBezTo>
                  <a:pt x="624118" y="1083022"/>
                  <a:pt x="610148" y="1091912"/>
                  <a:pt x="582208" y="1086832"/>
                </a:cubicBezTo>
                <a:cubicBezTo>
                  <a:pt x="554268" y="1081752"/>
                  <a:pt x="540298" y="1069052"/>
                  <a:pt x="512358" y="1061432"/>
                </a:cubicBezTo>
                <a:cubicBezTo>
                  <a:pt x="484418" y="1053812"/>
                  <a:pt x="470448" y="1055082"/>
                  <a:pt x="442508" y="1048732"/>
                </a:cubicBezTo>
                <a:cubicBezTo>
                  <a:pt x="414568" y="1042382"/>
                  <a:pt x="401868" y="1036032"/>
                  <a:pt x="372658" y="1029682"/>
                </a:cubicBezTo>
                <a:cubicBezTo>
                  <a:pt x="343448" y="1023332"/>
                  <a:pt x="325668" y="1018252"/>
                  <a:pt x="296458" y="1016982"/>
                </a:cubicBezTo>
                <a:cubicBezTo>
                  <a:pt x="267248" y="1015712"/>
                  <a:pt x="255818" y="1018252"/>
                  <a:pt x="226608" y="1023332"/>
                </a:cubicBezTo>
                <a:cubicBezTo>
                  <a:pt x="197398" y="1028412"/>
                  <a:pt x="179618" y="1038572"/>
                  <a:pt x="150408" y="1042382"/>
                </a:cubicBezTo>
                <a:cubicBezTo>
                  <a:pt x="121198" y="1046192"/>
                  <a:pt x="109768" y="1042382"/>
                  <a:pt x="80558" y="1042382"/>
                </a:cubicBezTo>
                <a:cubicBezTo>
                  <a:pt x="51348" y="1042382"/>
                  <a:pt x="15788" y="1056352"/>
                  <a:pt x="4358" y="1042382"/>
                </a:cubicBezTo>
                <a:cubicBezTo>
                  <a:pt x="-7072" y="1028412"/>
                  <a:pt x="5628" y="1000472"/>
                  <a:pt x="23408" y="972532"/>
                </a:cubicBezTo>
                <a:cubicBezTo>
                  <a:pt x="41188" y="944592"/>
                  <a:pt x="65318" y="926812"/>
                  <a:pt x="93258" y="902682"/>
                </a:cubicBezTo>
                <a:cubicBezTo>
                  <a:pt x="121198" y="878552"/>
                  <a:pt x="135168" y="872202"/>
                  <a:pt x="163108" y="851882"/>
                </a:cubicBezTo>
                <a:cubicBezTo>
                  <a:pt x="191048" y="831562"/>
                  <a:pt x="210098" y="826482"/>
                  <a:pt x="232958" y="801082"/>
                </a:cubicBezTo>
                <a:cubicBezTo>
                  <a:pt x="255818" y="775682"/>
                  <a:pt x="268518" y="754092"/>
                  <a:pt x="277408" y="724882"/>
                </a:cubicBezTo>
                <a:cubicBezTo>
                  <a:pt x="286298" y="695672"/>
                  <a:pt x="293918" y="681702"/>
                  <a:pt x="277408" y="655032"/>
                </a:cubicBezTo>
                <a:cubicBezTo>
                  <a:pt x="260898" y="628362"/>
                  <a:pt x="225338" y="606772"/>
                  <a:pt x="194858" y="591532"/>
                </a:cubicBezTo>
                <a:cubicBezTo>
                  <a:pt x="164378" y="576292"/>
                  <a:pt x="152948" y="586452"/>
                  <a:pt x="125008" y="578832"/>
                </a:cubicBezTo>
                <a:cubicBezTo>
                  <a:pt x="97068" y="571212"/>
                  <a:pt x="66588" y="572482"/>
                  <a:pt x="55158" y="553432"/>
                </a:cubicBezTo>
                <a:cubicBezTo>
                  <a:pt x="43728" y="534382"/>
                  <a:pt x="56428" y="512792"/>
                  <a:pt x="67858" y="483582"/>
                </a:cubicBezTo>
                <a:cubicBezTo>
                  <a:pt x="79288" y="454372"/>
                  <a:pt x="93258" y="436592"/>
                  <a:pt x="112308" y="407382"/>
                </a:cubicBezTo>
                <a:cubicBezTo>
                  <a:pt x="131358" y="378172"/>
                  <a:pt x="142788" y="365472"/>
                  <a:pt x="163108" y="337532"/>
                </a:cubicBezTo>
                <a:cubicBezTo>
                  <a:pt x="183428" y="309592"/>
                  <a:pt x="193588" y="295622"/>
                  <a:pt x="213908" y="267682"/>
                </a:cubicBezTo>
                <a:cubicBezTo>
                  <a:pt x="234228" y="239742"/>
                  <a:pt x="240578" y="225772"/>
                  <a:pt x="264708" y="197832"/>
                </a:cubicBezTo>
                <a:cubicBezTo>
                  <a:pt x="288838" y="169892"/>
                  <a:pt x="306618" y="153382"/>
                  <a:pt x="334558" y="127982"/>
                </a:cubicBezTo>
                <a:cubicBezTo>
                  <a:pt x="362498" y="102582"/>
                  <a:pt x="376468" y="94962"/>
                  <a:pt x="404408" y="70832"/>
                </a:cubicBezTo>
                <a:cubicBezTo>
                  <a:pt x="432348" y="46702"/>
                  <a:pt x="445048" y="20032"/>
                  <a:pt x="474258" y="7332"/>
                </a:cubicBezTo>
                <a:cubicBezTo>
                  <a:pt x="503468" y="-5368"/>
                  <a:pt x="521248" y="982"/>
                  <a:pt x="550458" y="7332"/>
                </a:cubicBezTo>
                <a:cubicBezTo>
                  <a:pt x="579668" y="13682"/>
                  <a:pt x="591098" y="26382"/>
                  <a:pt x="620308" y="39082"/>
                </a:cubicBezTo>
                <a:cubicBezTo>
                  <a:pt x="649518" y="51782"/>
                  <a:pt x="666028" y="63212"/>
                  <a:pt x="696508" y="70832"/>
                </a:cubicBezTo>
                <a:cubicBezTo>
                  <a:pt x="726988" y="78452"/>
                  <a:pt x="758738" y="76547"/>
                  <a:pt x="772708" y="77182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076190" y="4601210"/>
            <a:ext cx="386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5899785" y="2326640"/>
            <a:ext cx="939800" cy="3899535"/>
          </a:xfrm>
          <a:custGeom>
            <a:avLst/>
            <a:gdLst>
              <a:gd name="connisteX0" fmla="*/ 667861 w 939923"/>
              <a:gd name="connsiteY0" fmla="*/ 0 h 3899535"/>
              <a:gd name="connisteX1" fmla="*/ 595471 w 939923"/>
              <a:gd name="connsiteY1" fmla="*/ 72390 h 3899535"/>
              <a:gd name="connisteX2" fmla="*/ 523081 w 939923"/>
              <a:gd name="connsiteY2" fmla="*/ 144780 h 3899535"/>
              <a:gd name="connisteX3" fmla="*/ 471646 w 939923"/>
              <a:gd name="connsiteY3" fmla="*/ 227330 h 3899535"/>
              <a:gd name="connisteX4" fmla="*/ 544036 w 939923"/>
              <a:gd name="connsiteY4" fmla="*/ 299720 h 3899535"/>
              <a:gd name="connisteX5" fmla="*/ 626586 w 939923"/>
              <a:gd name="connsiteY5" fmla="*/ 341630 h 3899535"/>
              <a:gd name="connisteX6" fmla="*/ 698976 w 939923"/>
              <a:gd name="connsiteY6" fmla="*/ 414020 h 3899535"/>
              <a:gd name="connisteX7" fmla="*/ 709136 w 939923"/>
              <a:gd name="connsiteY7" fmla="*/ 486410 h 3899535"/>
              <a:gd name="connisteX8" fmla="*/ 709136 w 939923"/>
              <a:gd name="connsiteY8" fmla="*/ 568960 h 3899535"/>
              <a:gd name="connisteX9" fmla="*/ 709136 w 939923"/>
              <a:gd name="connsiteY9" fmla="*/ 641350 h 3899535"/>
              <a:gd name="connisteX10" fmla="*/ 709136 w 939923"/>
              <a:gd name="connsiteY10" fmla="*/ 723900 h 3899535"/>
              <a:gd name="connisteX11" fmla="*/ 709136 w 939923"/>
              <a:gd name="connsiteY11" fmla="*/ 807085 h 3899535"/>
              <a:gd name="connisteX12" fmla="*/ 761206 w 939923"/>
              <a:gd name="connsiteY12" fmla="*/ 879475 h 3899535"/>
              <a:gd name="connisteX13" fmla="*/ 812641 w 939923"/>
              <a:gd name="connsiteY13" fmla="*/ 951865 h 3899535"/>
              <a:gd name="connisteX14" fmla="*/ 812641 w 939923"/>
              <a:gd name="connsiteY14" fmla="*/ 1024255 h 3899535"/>
              <a:gd name="connisteX15" fmla="*/ 781526 w 939923"/>
              <a:gd name="connsiteY15" fmla="*/ 1096645 h 3899535"/>
              <a:gd name="connisteX16" fmla="*/ 719931 w 939923"/>
              <a:gd name="connsiteY16" fmla="*/ 1169035 h 3899535"/>
              <a:gd name="connisteX17" fmla="*/ 688816 w 939923"/>
              <a:gd name="connsiteY17" fmla="*/ 1241425 h 3899535"/>
              <a:gd name="connisteX18" fmla="*/ 667861 w 939923"/>
              <a:gd name="connsiteY18" fmla="*/ 1313815 h 3899535"/>
              <a:gd name="connisteX19" fmla="*/ 636746 w 939923"/>
              <a:gd name="connsiteY19" fmla="*/ 1386205 h 3899535"/>
              <a:gd name="connisteX20" fmla="*/ 564356 w 939923"/>
              <a:gd name="connsiteY20" fmla="*/ 1417320 h 3899535"/>
              <a:gd name="connisteX21" fmla="*/ 491966 w 939923"/>
              <a:gd name="connsiteY21" fmla="*/ 1417320 h 3899535"/>
              <a:gd name="connisteX22" fmla="*/ 419576 w 939923"/>
              <a:gd name="connsiteY22" fmla="*/ 1427480 h 3899535"/>
              <a:gd name="connisteX23" fmla="*/ 337026 w 939923"/>
              <a:gd name="connsiteY23" fmla="*/ 1499870 h 3899535"/>
              <a:gd name="connisteX24" fmla="*/ 264636 w 939923"/>
              <a:gd name="connsiteY24" fmla="*/ 1541145 h 3899535"/>
              <a:gd name="connisteX25" fmla="*/ 181451 w 939923"/>
              <a:gd name="connsiteY25" fmla="*/ 1603375 h 3899535"/>
              <a:gd name="connisteX26" fmla="*/ 130016 w 939923"/>
              <a:gd name="connsiteY26" fmla="*/ 1675765 h 3899535"/>
              <a:gd name="connisteX27" fmla="*/ 67786 w 939923"/>
              <a:gd name="connsiteY27" fmla="*/ 1748155 h 3899535"/>
              <a:gd name="connisteX28" fmla="*/ 47466 w 939923"/>
              <a:gd name="connsiteY28" fmla="*/ 1820545 h 3899535"/>
              <a:gd name="connisteX29" fmla="*/ 6191 w 939923"/>
              <a:gd name="connsiteY29" fmla="*/ 1892935 h 3899535"/>
              <a:gd name="connisteX30" fmla="*/ 6191 w 939923"/>
              <a:gd name="connsiteY30" fmla="*/ 1975485 h 3899535"/>
              <a:gd name="connisteX31" fmla="*/ 47466 w 939923"/>
              <a:gd name="connsiteY31" fmla="*/ 2047875 h 3899535"/>
              <a:gd name="connisteX32" fmla="*/ 119856 w 939923"/>
              <a:gd name="connsiteY32" fmla="*/ 2068830 h 3899535"/>
              <a:gd name="connisteX33" fmla="*/ 192246 w 939923"/>
              <a:gd name="connsiteY33" fmla="*/ 2078990 h 3899535"/>
              <a:gd name="connisteX34" fmla="*/ 264636 w 939923"/>
              <a:gd name="connsiteY34" fmla="*/ 2078990 h 3899535"/>
              <a:gd name="connisteX35" fmla="*/ 368141 w 939923"/>
              <a:gd name="connsiteY35" fmla="*/ 2110105 h 3899535"/>
              <a:gd name="connisteX36" fmla="*/ 399256 w 939923"/>
              <a:gd name="connsiteY36" fmla="*/ 2182495 h 3899535"/>
              <a:gd name="connisteX37" fmla="*/ 409416 w 939923"/>
              <a:gd name="connsiteY37" fmla="*/ 2254885 h 3899535"/>
              <a:gd name="connisteX38" fmla="*/ 409416 w 939923"/>
              <a:gd name="connsiteY38" fmla="*/ 2327275 h 3899535"/>
              <a:gd name="connisteX39" fmla="*/ 409416 w 939923"/>
              <a:gd name="connsiteY39" fmla="*/ 2399665 h 3899535"/>
              <a:gd name="connisteX40" fmla="*/ 409416 w 939923"/>
              <a:gd name="connsiteY40" fmla="*/ 2472055 h 3899535"/>
              <a:gd name="connisteX41" fmla="*/ 409416 w 939923"/>
              <a:gd name="connsiteY41" fmla="*/ 2544445 h 3899535"/>
              <a:gd name="connisteX42" fmla="*/ 409416 w 939923"/>
              <a:gd name="connsiteY42" fmla="*/ 2616835 h 3899535"/>
              <a:gd name="connisteX43" fmla="*/ 409416 w 939923"/>
              <a:gd name="connsiteY43" fmla="*/ 2689225 h 3899535"/>
              <a:gd name="connisteX44" fmla="*/ 399256 w 939923"/>
              <a:gd name="connsiteY44" fmla="*/ 2772410 h 3899535"/>
              <a:gd name="connisteX45" fmla="*/ 378301 w 939923"/>
              <a:gd name="connsiteY45" fmla="*/ 2844800 h 3899535"/>
              <a:gd name="connisteX46" fmla="*/ 450691 w 939923"/>
              <a:gd name="connsiteY46" fmla="*/ 2854960 h 3899535"/>
              <a:gd name="connisteX47" fmla="*/ 523081 w 939923"/>
              <a:gd name="connsiteY47" fmla="*/ 2854960 h 3899535"/>
              <a:gd name="connisteX48" fmla="*/ 636746 w 939923"/>
              <a:gd name="connsiteY48" fmla="*/ 2854960 h 3899535"/>
              <a:gd name="connisteX49" fmla="*/ 709136 w 939923"/>
              <a:gd name="connsiteY49" fmla="*/ 2865120 h 3899535"/>
              <a:gd name="connisteX50" fmla="*/ 792321 w 939923"/>
              <a:gd name="connsiteY50" fmla="*/ 2917190 h 3899535"/>
              <a:gd name="connisteX51" fmla="*/ 833596 w 939923"/>
              <a:gd name="connsiteY51" fmla="*/ 2989580 h 3899535"/>
              <a:gd name="connisteX52" fmla="*/ 843756 w 939923"/>
              <a:gd name="connsiteY52" fmla="*/ 3072130 h 3899535"/>
              <a:gd name="connisteX53" fmla="*/ 874871 w 939923"/>
              <a:gd name="connsiteY53" fmla="*/ 3154680 h 3899535"/>
              <a:gd name="connisteX54" fmla="*/ 926306 w 939923"/>
              <a:gd name="connsiteY54" fmla="*/ 3237865 h 3899535"/>
              <a:gd name="connisteX55" fmla="*/ 937101 w 939923"/>
              <a:gd name="connsiteY55" fmla="*/ 3310255 h 3899535"/>
              <a:gd name="connisteX56" fmla="*/ 937101 w 939923"/>
              <a:gd name="connsiteY56" fmla="*/ 3382645 h 3899535"/>
              <a:gd name="connisteX57" fmla="*/ 937101 w 939923"/>
              <a:gd name="connsiteY57" fmla="*/ 3455035 h 3899535"/>
              <a:gd name="connisteX58" fmla="*/ 905986 w 939923"/>
              <a:gd name="connsiteY58" fmla="*/ 3527425 h 3899535"/>
              <a:gd name="connisteX59" fmla="*/ 843756 w 939923"/>
              <a:gd name="connsiteY59" fmla="*/ 3599815 h 3899535"/>
              <a:gd name="connisteX60" fmla="*/ 771366 w 939923"/>
              <a:gd name="connsiteY60" fmla="*/ 3662045 h 3899535"/>
              <a:gd name="connisteX61" fmla="*/ 730091 w 939923"/>
              <a:gd name="connsiteY61" fmla="*/ 3734435 h 3899535"/>
              <a:gd name="connisteX62" fmla="*/ 730091 w 939923"/>
              <a:gd name="connsiteY62" fmla="*/ 3816985 h 3899535"/>
              <a:gd name="connisteX63" fmla="*/ 730091 w 939923"/>
              <a:gd name="connsiteY63" fmla="*/ 3899535 h 3899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939923" h="3899535">
                <a:moveTo>
                  <a:pt x="667861" y="0"/>
                </a:moveTo>
                <a:cubicBezTo>
                  <a:pt x="654526" y="13335"/>
                  <a:pt x="624681" y="43180"/>
                  <a:pt x="595471" y="72390"/>
                </a:cubicBezTo>
                <a:cubicBezTo>
                  <a:pt x="566261" y="101600"/>
                  <a:pt x="547846" y="113665"/>
                  <a:pt x="523081" y="144780"/>
                </a:cubicBezTo>
                <a:cubicBezTo>
                  <a:pt x="498316" y="175895"/>
                  <a:pt x="467201" y="196215"/>
                  <a:pt x="471646" y="227330"/>
                </a:cubicBezTo>
                <a:cubicBezTo>
                  <a:pt x="476091" y="258445"/>
                  <a:pt x="512921" y="276860"/>
                  <a:pt x="544036" y="299720"/>
                </a:cubicBezTo>
                <a:cubicBezTo>
                  <a:pt x="575151" y="322580"/>
                  <a:pt x="595471" y="318770"/>
                  <a:pt x="626586" y="341630"/>
                </a:cubicBezTo>
                <a:cubicBezTo>
                  <a:pt x="657701" y="364490"/>
                  <a:pt x="682466" y="384810"/>
                  <a:pt x="698976" y="414020"/>
                </a:cubicBezTo>
                <a:cubicBezTo>
                  <a:pt x="715486" y="443230"/>
                  <a:pt x="707231" y="455295"/>
                  <a:pt x="709136" y="486410"/>
                </a:cubicBezTo>
                <a:cubicBezTo>
                  <a:pt x="711041" y="517525"/>
                  <a:pt x="709136" y="537845"/>
                  <a:pt x="709136" y="568960"/>
                </a:cubicBezTo>
                <a:cubicBezTo>
                  <a:pt x="709136" y="600075"/>
                  <a:pt x="709136" y="610235"/>
                  <a:pt x="709136" y="641350"/>
                </a:cubicBezTo>
                <a:cubicBezTo>
                  <a:pt x="709136" y="672465"/>
                  <a:pt x="709136" y="690880"/>
                  <a:pt x="709136" y="723900"/>
                </a:cubicBezTo>
                <a:cubicBezTo>
                  <a:pt x="709136" y="756920"/>
                  <a:pt x="698976" y="775970"/>
                  <a:pt x="709136" y="807085"/>
                </a:cubicBezTo>
                <a:cubicBezTo>
                  <a:pt x="719296" y="838200"/>
                  <a:pt x="740251" y="850265"/>
                  <a:pt x="761206" y="879475"/>
                </a:cubicBezTo>
                <a:cubicBezTo>
                  <a:pt x="782161" y="908685"/>
                  <a:pt x="802481" y="922655"/>
                  <a:pt x="812641" y="951865"/>
                </a:cubicBezTo>
                <a:cubicBezTo>
                  <a:pt x="822801" y="981075"/>
                  <a:pt x="818991" y="995045"/>
                  <a:pt x="812641" y="1024255"/>
                </a:cubicBezTo>
                <a:cubicBezTo>
                  <a:pt x="806291" y="1053465"/>
                  <a:pt x="799941" y="1067435"/>
                  <a:pt x="781526" y="1096645"/>
                </a:cubicBezTo>
                <a:cubicBezTo>
                  <a:pt x="763111" y="1125855"/>
                  <a:pt x="738346" y="1139825"/>
                  <a:pt x="719931" y="1169035"/>
                </a:cubicBezTo>
                <a:cubicBezTo>
                  <a:pt x="701516" y="1198245"/>
                  <a:pt x="698976" y="1212215"/>
                  <a:pt x="688816" y="1241425"/>
                </a:cubicBezTo>
                <a:cubicBezTo>
                  <a:pt x="678656" y="1270635"/>
                  <a:pt x="678021" y="1284605"/>
                  <a:pt x="667861" y="1313815"/>
                </a:cubicBezTo>
                <a:cubicBezTo>
                  <a:pt x="657701" y="1343025"/>
                  <a:pt x="657701" y="1365250"/>
                  <a:pt x="636746" y="1386205"/>
                </a:cubicBezTo>
                <a:cubicBezTo>
                  <a:pt x="615791" y="1407160"/>
                  <a:pt x="593566" y="1410970"/>
                  <a:pt x="564356" y="1417320"/>
                </a:cubicBezTo>
                <a:cubicBezTo>
                  <a:pt x="535146" y="1423670"/>
                  <a:pt x="521176" y="1415415"/>
                  <a:pt x="491966" y="1417320"/>
                </a:cubicBezTo>
                <a:cubicBezTo>
                  <a:pt x="462756" y="1419225"/>
                  <a:pt x="450691" y="1410970"/>
                  <a:pt x="419576" y="1427480"/>
                </a:cubicBezTo>
                <a:cubicBezTo>
                  <a:pt x="388461" y="1443990"/>
                  <a:pt x="368141" y="1477010"/>
                  <a:pt x="337026" y="1499870"/>
                </a:cubicBezTo>
                <a:cubicBezTo>
                  <a:pt x="305911" y="1522730"/>
                  <a:pt x="295751" y="1520190"/>
                  <a:pt x="264636" y="1541145"/>
                </a:cubicBezTo>
                <a:cubicBezTo>
                  <a:pt x="233521" y="1562100"/>
                  <a:pt x="208121" y="1576705"/>
                  <a:pt x="181451" y="1603375"/>
                </a:cubicBezTo>
                <a:cubicBezTo>
                  <a:pt x="154781" y="1630045"/>
                  <a:pt x="152876" y="1646555"/>
                  <a:pt x="130016" y="1675765"/>
                </a:cubicBezTo>
                <a:cubicBezTo>
                  <a:pt x="107156" y="1704975"/>
                  <a:pt x="84296" y="1718945"/>
                  <a:pt x="67786" y="1748155"/>
                </a:cubicBezTo>
                <a:cubicBezTo>
                  <a:pt x="51276" y="1777365"/>
                  <a:pt x="59531" y="1791335"/>
                  <a:pt x="47466" y="1820545"/>
                </a:cubicBezTo>
                <a:cubicBezTo>
                  <a:pt x="35401" y="1849755"/>
                  <a:pt x="14446" y="1861820"/>
                  <a:pt x="6191" y="1892935"/>
                </a:cubicBezTo>
                <a:cubicBezTo>
                  <a:pt x="-2064" y="1924050"/>
                  <a:pt x="-2064" y="1944370"/>
                  <a:pt x="6191" y="1975485"/>
                </a:cubicBezTo>
                <a:cubicBezTo>
                  <a:pt x="14446" y="2006600"/>
                  <a:pt x="24606" y="2029460"/>
                  <a:pt x="47466" y="2047875"/>
                </a:cubicBezTo>
                <a:cubicBezTo>
                  <a:pt x="70326" y="2066290"/>
                  <a:pt x="90646" y="2062480"/>
                  <a:pt x="119856" y="2068830"/>
                </a:cubicBezTo>
                <a:cubicBezTo>
                  <a:pt x="149066" y="2075180"/>
                  <a:pt x="163036" y="2077085"/>
                  <a:pt x="192246" y="2078990"/>
                </a:cubicBezTo>
                <a:cubicBezTo>
                  <a:pt x="221456" y="2080895"/>
                  <a:pt x="229711" y="2072640"/>
                  <a:pt x="264636" y="2078990"/>
                </a:cubicBezTo>
                <a:cubicBezTo>
                  <a:pt x="299561" y="2085340"/>
                  <a:pt x="341471" y="2089150"/>
                  <a:pt x="368141" y="2110105"/>
                </a:cubicBezTo>
                <a:cubicBezTo>
                  <a:pt x="394811" y="2131060"/>
                  <a:pt x="391001" y="2153285"/>
                  <a:pt x="399256" y="2182495"/>
                </a:cubicBezTo>
                <a:cubicBezTo>
                  <a:pt x="407511" y="2211705"/>
                  <a:pt x="407511" y="2225675"/>
                  <a:pt x="409416" y="2254885"/>
                </a:cubicBezTo>
                <a:cubicBezTo>
                  <a:pt x="411321" y="2284095"/>
                  <a:pt x="409416" y="2298065"/>
                  <a:pt x="409416" y="2327275"/>
                </a:cubicBezTo>
                <a:cubicBezTo>
                  <a:pt x="409416" y="2356485"/>
                  <a:pt x="409416" y="2370455"/>
                  <a:pt x="409416" y="2399665"/>
                </a:cubicBezTo>
                <a:cubicBezTo>
                  <a:pt x="409416" y="2428875"/>
                  <a:pt x="409416" y="2442845"/>
                  <a:pt x="409416" y="2472055"/>
                </a:cubicBezTo>
                <a:cubicBezTo>
                  <a:pt x="409416" y="2501265"/>
                  <a:pt x="409416" y="2515235"/>
                  <a:pt x="409416" y="2544445"/>
                </a:cubicBezTo>
                <a:cubicBezTo>
                  <a:pt x="409416" y="2573655"/>
                  <a:pt x="409416" y="2587625"/>
                  <a:pt x="409416" y="2616835"/>
                </a:cubicBezTo>
                <a:cubicBezTo>
                  <a:pt x="409416" y="2646045"/>
                  <a:pt x="411321" y="2658110"/>
                  <a:pt x="409416" y="2689225"/>
                </a:cubicBezTo>
                <a:cubicBezTo>
                  <a:pt x="407511" y="2720340"/>
                  <a:pt x="405606" y="2741295"/>
                  <a:pt x="399256" y="2772410"/>
                </a:cubicBezTo>
                <a:cubicBezTo>
                  <a:pt x="392906" y="2803525"/>
                  <a:pt x="368141" y="2828290"/>
                  <a:pt x="378301" y="2844800"/>
                </a:cubicBezTo>
                <a:cubicBezTo>
                  <a:pt x="388461" y="2861310"/>
                  <a:pt x="421481" y="2853055"/>
                  <a:pt x="450691" y="2854960"/>
                </a:cubicBezTo>
                <a:cubicBezTo>
                  <a:pt x="479901" y="2856865"/>
                  <a:pt x="485616" y="2854960"/>
                  <a:pt x="523081" y="2854960"/>
                </a:cubicBezTo>
                <a:cubicBezTo>
                  <a:pt x="560546" y="2854960"/>
                  <a:pt x="599281" y="2853055"/>
                  <a:pt x="636746" y="2854960"/>
                </a:cubicBezTo>
                <a:cubicBezTo>
                  <a:pt x="674211" y="2856865"/>
                  <a:pt x="678021" y="2852420"/>
                  <a:pt x="709136" y="2865120"/>
                </a:cubicBezTo>
                <a:cubicBezTo>
                  <a:pt x="740251" y="2877820"/>
                  <a:pt x="767556" y="2892425"/>
                  <a:pt x="792321" y="2917190"/>
                </a:cubicBezTo>
                <a:cubicBezTo>
                  <a:pt x="817086" y="2941955"/>
                  <a:pt x="823436" y="2958465"/>
                  <a:pt x="833596" y="2989580"/>
                </a:cubicBezTo>
                <a:cubicBezTo>
                  <a:pt x="843756" y="3020695"/>
                  <a:pt x="835501" y="3039110"/>
                  <a:pt x="843756" y="3072130"/>
                </a:cubicBezTo>
                <a:cubicBezTo>
                  <a:pt x="852011" y="3105150"/>
                  <a:pt x="858361" y="3121660"/>
                  <a:pt x="874871" y="3154680"/>
                </a:cubicBezTo>
                <a:cubicBezTo>
                  <a:pt x="891381" y="3187700"/>
                  <a:pt x="913606" y="3206750"/>
                  <a:pt x="926306" y="3237865"/>
                </a:cubicBezTo>
                <a:cubicBezTo>
                  <a:pt x="939006" y="3268980"/>
                  <a:pt x="935196" y="3281045"/>
                  <a:pt x="937101" y="3310255"/>
                </a:cubicBezTo>
                <a:cubicBezTo>
                  <a:pt x="939006" y="3339465"/>
                  <a:pt x="937101" y="3353435"/>
                  <a:pt x="937101" y="3382645"/>
                </a:cubicBezTo>
                <a:cubicBezTo>
                  <a:pt x="937101" y="3411855"/>
                  <a:pt x="943451" y="3425825"/>
                  <a:pt x="937101" y="3455035"/>
                </a:cubicBezTo>
                <a:cubicBezTo>
                  <a:pt x="930751" y="3484245"/>
                  <a:pt x="924401" y="3498215"/>
                  <a:pt x="905986" y="3527425"/>
                </a:cubicBezTo>
                <a:cubicBezTo>
                  <a:pt x="887571" y="3556635"/>
                  <a:pt x="870426" y="3573145"/>
                  <a:pt x="843756" y="3599815"/>
                </a:cubicBezTo>
                <a:cubicBezTo>
                  <a:pt x="817086" y="3626485"/>
                  <a:pt x="794226" y="3635375"/>
                  <a:pt x="771366" y="3662045"/>
                </a:cubicBezTo>
                <a:cubicBezTo>
                  <a:pt x="748506" y="3688715"/>
                  <a:pt x="738346" y="3703320"/>
                  <a:pt x="730091" y="3734435"/>
                </a:cubicBezTo>
                <a:cubicBezTo>
                  <a:pt x="721836" y="3765550"/>
                  <a:pt x="730091" y="3783965"/>
                  <a:pt x="730091" y="3816985"/>
                </a:cubicBezTo>
                <a:cubicBezTo>
                  <a:pt x="730091" y="3850005"/>
                  <a:pt x="730091" y="3884930"/>
                  <a:pt x="730091" y="389953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0" grpId="0"/>
      <p:bldP spid="249865" grpId="0"/>
      <p:bldP spid="5" grpId="0" animBg="1"/>
      <p:bldP spid="5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37" name="图片 261136" descr="艾菲尔铁塔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150"/>
            <a:ext cx="4951413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1138" name="文本框 261137"/>
          <p:cNvSpPr txBox="1"/>
          <p:nvPr/>
        </p:nvSpPr>
        <p:spPr>
          <a:xfrm>
            <a:off x="372745" y="2011046"/>
            <a:ext cx="1631315" cy="390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lIns="90000" tIns="10800" rIns="18000" bIns="10800" anchor="ctr" anchorCtr="1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埃菲尔铁塔</a:t>
            </a:r>
          </a:p>
        </p:txBody>
      </p:sp>
      <p:pic>
        <p:nvPicPr>
          <p:cNvPr id="261139" name="图片 261138" descr="2010082216100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692150"/>
            <a:ext cx="36703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1140" name="文本框 261139"/>
          <p:cNvSpPr txBox="1"/>
          <p:nvPr/>
        </p:nvSpPr>
        <p:spPr>
          <a:xfrm>
            <a:off x="5882958" y="769303"/>
            <a:ext cx="2851150" cy="38735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lIns="90000" tIns="10800" rIns="18000" bIns="10800" anchor="ctr" anchorCtr="1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卢浮宫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蒙娜丽莎</a:t>
            </a:r>
            <a:r>
              <a:rPr lang="en-US" altLang="zh-CN" sz="2400" b="1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261131" name="矩形 261130"/>
          <p:cNvSpPr/>
          <p:nvPr/>
        </p:nvSpPr>
        <p:spPr>
          <a:xfrm>
            <a:off x="3635375" y="908050"/>
            <a:ext cx="1604963" cy="868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法国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170180"/>
            <a:ext cx="2814320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赏图片，识国家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8" grpId="0" bldLvl="0" animBg="1"/>
      <p:bldP spid="2611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矩形 263169"/>
          <p:cNvSpPr/>
          <p:nvPr/>
        </p:nvSpPr>
        <p:spPr>
          <a:xfrm>
            <a:off x="0" y="0"/>
            <a:ext cx="14763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endParaRPr sz="2800" b="1" i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63171" name="组合 263170"/>
          <p:cNvGrpSpPr/>
          <p:nvPr/>
        </p:nvGrpSpPr>
        <p:grpSpPr>
          <a:xfrm>
            <a:off x="4211638" y="3429000"/>
            <a:ext cx="4938712" cy="3429000"/>
            <a:chOff x="2653" y="0"/>
            <a:chExt cx="3111" cy="2160"/>
          </a:xfrm>
        </p:grpSpPr>
        <p:pic>
          <p:nvPicPr>
            <p:cNvPr id="263172" name="图片 263171" descr="B3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" y="0"/>
              <a:ext cx="3107" cy="216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</p:pic>
        <p:sp>
          <p:nvSpPr>
            <p:cNvPr id="263173" name="文本框 263172"/>
            <p:cNvSpPr txBox="1"/>
            <p:nvPr/>
          </p:nvSpPr>
          <p:spPr>
            <a:xfrm>
              <a:off x="4748" y="0"/>
              <a:ext cx="1016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伦敦塔桥</a:t>
              </a:r>
            </a:p>
          </p:txBody>
        </p:sp>
      </p:grpSp>
      <p:grpSp>
        <p:nvGrpSpPr>
          <p:cNvPr id="263174" name="组合 263173"/>
          <p:cNvGrpSpPr/>
          <p:nvPr/>
        </p:nvGrpSpPr>
        <p:grpSpPr>
          <a:xfrm>
            <a:off x="0" y="692150"/>
            <a:ext cx="4724400" cy="3429000"/>
            <a:chOff x="0" y="2160"/>
            <a:chExt cx="2976" cy="2160"/>
          </a:xfrm>
        </p:grpSpPr>
        <p:pic>
          <p:nvPicPr>
            <p:cNvPr id="263175" name="图片 263174" descr="00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60"/>
              <a:ext cx="2976" cy="21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3176" name="矩形 263175"/>
            <p:cNvSpPr/>
            <p:nvPr/>
          </p:nvSpPr>
          <p:spPr>
            <a:xfrm>
              <a:off x="0" y="2917"/>
              <a:ext cx="341" cy="140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伦</a:t>
              </a: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敦</a:t>
              </a: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大</a:t>
              </a: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本</a:t>
              </a: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钟</a:t>
              </a:r>
            </a:p>
          </p:txBody>
        </p:sp>
      </p:grpSp>
      <p:sp>
        <p:nvSpPr>
          <p:cNvPr id="263177" name="矩形 263176"/>
          <p:cNvSpPr/>
          <p:nvPr/>
        </p:nvSpPr>
        <p:spPr>
          <a:xfrm>
            <a:off x="4826953" y="1423670"/>
            <a:ext cx="1477962" cy="11525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英国</a:t>
            </a:r>
          </a:p>
        </p:txBody>
      </p:sp>
      <p:pic>
        <p:nvPicPr>
          <p:cNvPr id="263181" name="图片 263180"/>
          <p:cNvPicPr>
            <a:picLocks noChangeAspect="1"/>
          </p:cNvPicPr>
          <p:nvPr/>
        </p:nvPicPr>
        <p:blipFill>
          <a:blip r:embed="rId4"/>
          <a:srcRect b="8333"/>
          <a:stretch>
            <a:fillRect/>
          </a:stretch>
        </p:blipFill>
        <p:spPr>
          <a:xfrm>
            <a:off x="0" y="4076700"/>
            <a:ext cx="4211638" cy="2779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5226" name="图片 265225" descr="2364154_084828282106_2"/>
          <p:cNvPicPr>
            <a:picLocks noChangeAspect="1"/>
          </p:cNvPicPr>
          <p:nvPr/>
        </p:nvPicPr>
        <p:blipFill>
          <a:blip r:embed="rId5"/>
          <a:srcRect l="6520" t="7498" r="8417" b="7498"/>
          <a:stretch>
            <a:fillRect/>
          </a:stretch>
        </p:blipFill>
        <p:spPr>
          <a:xfrm>
            <a:off x="6732588" y="692150"/>
            <a:ext cx="2411412" cy="1982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0" name="图片 266249" descr="W020100709303780273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836613"/>
            <a:ext cx="2574925" cy="192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42" name="矩形 266241"/>
          <p:cNvSpPr/>
          <p:nvPr/>
        </p:nvSpPr>
        <p:spPr>
          <a:xfrm>
            <a:off x="1476375" y="1700213"/>
            <a:ext cx="819150" cy="627062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080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德国</a:t>
            </a:r>
          </a:p>
        </p:txBody>
      </p:sp>
      <p:pic>
        <p:nvPicPr>
          <p:cNvPr id="266251" name="图片 266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38" y="692150"/>
            <a:ext cx="5541962" cy="311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52" name="图片 266251"/>
          <p:cNvPicPr>
            <a:picLocks noChangeAspect="1"/>
          </p:cNvPicPr>
          <p:nvPr/>
        </p:nvPicPr>
        <p:blipFill>
          <a:blip r:embed="rId4"/>
          <a:srcRect b="10753"/>
          <a:stretch>
            <a:fillRect/>
          </a:stretch>
        </p:blipFill>
        <p:spPr>
          <a:xfrm>
            <a:off x="0" y="2852738"/>
            <a:ext cx="3594100" cy="4005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53" name="图片 266252"/>
          <p:cNvPicPr>
            <a:picLocks noChangeAspect="1"/>
          </p:cNvPicPr>
          <p:nvPr/>
        </p:nvPicPr>
        <p:blipFill>
          <a:blip r:embed="rId5"/>
          <a:srcRect b="30965"/>
          <a:stretch>
            <a:fillRect/>
          </a:stretch>
        </p:blipFill>
        <p:spPr>
          <a:xfrm>
            <a:off x="3592513" y="3789363"/>
            <a:ext cx="5551487" cy="306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54" name="文本框 266253"/>
          <p:cNvSpPr txBox="1"/>
          <p:nvPr/>
        </p:nvSpPr>
        <p:spPr>
          <a:xfrm>
            <a:off x="877888" y="6345238"/>
            <a:ext cx="1462087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德国古城堡</a:t>
            </a:r>
          </a:p>
        </p:txBody>
      </p:sp>
      <p:sp>
        <p:nvSpPr>
          <p:cNvPr id="266255" name="文本框 266254"/>
          <p:cNvSpPr txBox="1"/>
          <p:nvPr/>
        </p:nvSpPr>
        <p:spPr>
          <a:xfrm>
            <a:off x="5292725" y="3141663"/>
            <a:ext cx="2228850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德国北部乡村小镇</a:t>
            </a:r>
          </a:p>
        </p:txBody>
      </p:sp>
      <p:sp>
        <p:nvSpPr>
          <p:cNvPr id="266256" name="文本框 266255"/>
          <p:cNvSpPr txBox="1"/>
          <p:nvPr/>
        </p:nvSpPr>
        <p:spPr>
          <a:xfrm>
            <a:off x="5446713" y="6345238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德国南部山区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8" name="图片 269317"/>
          <p:cNvPicPr>
            <a:picLocks noChangeAspect="1"/>
          </p:cNvPicPr>
          <p:nvPr/>
        </p:nvPicPr>
        <p:blipFill>
          <a:blip r:embed="rId2"/>
          <a:srcRect b="3990"/>
          <a:stretch>
            <a:fillRect/>
          </a:stretch>
        </p:blipFill>
        <p:spPr>
          <a:xfrm>
            <a:off x="0" y="692150"/>
            <a:ext cx="5292725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9320" name="文本框 269319"/>
          <p:cNvSpPr txBox="1"/>
          <p:nvPr/>
        </p:nvSpPr>
        <p:spPr>
          <a:xfrm>
            <a:off x="1547813" y="4522788"/>
            <a:ext cx="2479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2" charset="-122"/>
              </a:rPr>
              <a:t>“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水城市”</a:t>
            </a:r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2" charset="-122"/>
              </a:rPr>
              <a:t>——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威尼斯</a:t>
            </a:r>
          </a:p>
        </p:txBody>
      </p:sp>
      <p:sp>
        <p:nvSpPr>
          <p:cNvPr id="269321" name="文本框 269320"/>
          <p:cNvSpPr txBox="1"/>
          <p:nvPr/>
        </p:nvSpPr>
        <p:spPr>
          <a:xfrm>
            <a:off x="6084888" y="2924175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古罗马竞技场</a:t>
            </a:r>
          </a:p>
        </p:txBody>
      </p:sp>
      <p:pic>
        <p:nvPicPr>
          <p:cNvPr id="269322" name="图片 269321" descr="7-35"/>
          <p:cNvPicPr>
            <a:picLocks noChangeAspect="1"/>
          </p:cNvPicPr>
          <p:nvPr/>
        </p:nvPicPr>
        <p:blipFill>
          <a:blip r:embed="rId3"/>
          <a:srcRect t="5707" b="3125"/>
          <a:stretch>
            <a:fillRect/>
          </a:stretch>
        </p:blipFill>
        <p:spPr>
          <a:xfrm>
            <a:off x="4067175" y="3387725"/>
            <a:ext cx="5076825" cy="347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9323" name="矩形 269322"/>
          <p:cNvSpPr/>
          <p:nvPr/>
        </p:nvSpPr>
        <p:spPr>
          <a:xfrm>
            <a:off x="6084888" y="1119188"/>
            <a:ext cx="2087562" cy="10652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意大利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图片 276481"/>
          <p:cNvPicPr>
            <a:picLocks noChangeAspect="1"/>
          </p:cNvPicPr>
          <p:nvPr/>
        </p:nvPicPr>
        <p:blipFill>
          <a:blip r:embed="rId2"/>
          <a:srcRect b="7755"/>
          <a:stretch>
            <a:fillRect/>
          </a:stretch>
        </p:blipFill>
        <p:spPr>
          <a:xfrm>
            <a:off x="1588" y="692150"/>
            <a:ext cx="5419725" cy="3335338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76485" name="矩形 276484"/>
          <p:cNvSpPr/>
          <p:nvPr/>
        </p:nvSpPr>
        <p:spPr>
          <a:xfrm>
            <a:off x="6372225" y="1196975"/>
            <a:ext cx="1800225" cy="11525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西班牙</a:t>
            </a:r>
          </a:p>
        </p:txBody>
      </p:sp>
      <p:pic>
        <p:nvPicPr>
          <p:cNvPr id="276487" name="图片 276486" descr="7-37地中海海滩—塞浦路斯（推荐）"/>
          <p:cNvPicPr>
            <a:picLocks noChangeAspect="1"/>
          </p:cNvPicPr>
          <p:nvPr/>
        </p:nvPicPr>
        <p:blipFill>
          <a:blip r:embed="rId3"/>
          <a:srcRect t="25186"/>
          <a:stretch>
            <a:fillRect/>
          </a:stretch>
        </p:blipFill>
        <p:spPr>
          <a:xfrm>
            <a:off x="3995738" y="3076575"/>
            <a:ext cx="5148262" cy="378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488" name="文本框 276487"/>
          <p:cNvSpPr txBox="1"/>
          <p:nvPr/>
        </p:nvSpPr>
        <p:spPr>
          <a:xfrm>
            <a:off x="1403350" y="4149725"/>
            <a:ext cx="1462088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西班牙斗牛</a:t>
            </a:r>
          </a:p>
        </p:txBody>
      </p:sp>
      <p:sp>
        <p:nvSpPr>
          <p:cNvPr id="276489" name="文本框 276488"/>
          <p:cNvSpPr txBox="1"/>
          <p:nvPr/>
        </p:nvSpPr>
        <p:spPr>
          <a:xfrm>
            <a:off x="3492500" y="4941888"/>
            <a:ext cx="488950" cy="1346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vert="eaVert" wrap="none" anchor="t">
            <a:spAutoFit/>
          </a:bodyPr>
          <a:lstStyle/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地中海海滩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1340841921_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2.5|0.6|2.5|0.9|11.4|6.1|1.8|8.9|1.6|2|5.1|3.2|1.8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70169612"/>
  <p:tag name="KSO_WM_UNIT_PLACING_PICTURE_USER_VIEWPORT" val="{&quot;height&quot;:2960,&quot;width&quot;:47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70,&quot;width&quot;:489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99ppt.com">
  <a:themeElements>
    <a:clrScheme name="www.99ppt.c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www.99ppt.com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ww.99ppt.com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1460</Words>
  <Application>Microsoft Office PowerPoint</Application>
  <PresentationFormat>全屏显示(4:3)</PresentationFormat>
  <Paragraphs>260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仿宋_GB2312</vt:lpstr>
      <vt:lpstr>黑体</vt:lpstr>
      <vt:lpstr>楷体_GB2312</vt:lpstr>
      <vt:lpstr>隶书</vt:lpstr>
      <vt:lpstr>宋体</vt:lpstr>
      <vt:lpstr>Arial</vt:lpstr>
      <vt:lpstr>Calibri</vt:lpstr>
      <vt:lpstr>Calibri Light</vt:lpstr>
      <vt:lpstr>Tahoma</vt:lpstr>
      <vt:lpstr>Times New Roman</vt:lpstr>
      <vt:lpstr>默认设计模板</vt:lpstr>
      <vt:lpstr>www.99ppt.com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小结：欧洲西部的气候特征</vt:lpstr>
      <vt:lpstr>本课小结</vt:lpstr>
      <vt:lpstr>PowerPoint 演示文稿</vt:lpstr>
      <vt:lpstr>PowerPoint 演示文稿</vt:lpstr>
      <vt:lpstr>PowerPoint 演示文稿</vt:lpstr>
      <vt:lpstr>PowerPoint 演示文稿</vt:lpstr>
    </vt:vector>
  </TitlesOfParts>
  <Company>smsyzx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会玲 郭</cp:lastModifiedBy>
  <cp:revision>156</cp:revision>
  <dcterms:created xsi:type="dcterms:W3CDTF">2005-06-10T01:32:00Z</dcterms:created>
  <dcterms:modified xsi:type="dcterms:W3CDTF">2020-04-08T09:39:19Z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